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Montserrat Bold" charset="1" panose="00000800000000000000"/>
      <p:regular r:id="rId33"/>
    </p:embeddedFont>
    <p:embeddedFont>
      <p:font typeface="Horizon" charset="1" panose="02000500000000000000"/>
      <p:regular r:id="rId34"/>
    </p:embeddedFont>
    <p:embeddedFont>
      <p:font typeface="Montserrat Italics" charset="1" panose="00000500000000000000"/>
      <p:regular r:id="rId35"/>
    </p:embeddedFont>
    <p:embeddedFont>
      <p:font typeface="Montserrat Bold Italics" charset="1" panose="00000800000000000000"/>
      <p:regular r:id="rId36"/>
    </p:embeddedFont>
    <p:embeddedFont>
      <p:font typeface="Canva Sans" charset="1" panose="020B0503030501040103"/>
      <p:regular r:id="rId37"/>
    </p:embeddedFont>
    <p:embeddedFont>
      <p:font typeface="Montserrat" charset="1" panose="000005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notesSlides/notesSlide2.xml" Type="http://schemas.openxmlformats.org/officeDocument/2006/relationships/notesSlide"/><Relationship Id="rId39" Target="notesSlides/notesSlide3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4.xml" Type="http://schemas.openxmlformats.org/officeDocument/2006/relationships/notesSlide"/><Relationship Id="rId41" Target="notesSlides/notesSlide5.xml" Type="http://schemas.openxmlformats.org/officeDocument/2006/relationships/notesSlide"/><Relationship Id="rId42" Target="notesSlides/notesSlide6.xml" Type="http://schemas.openxmlformats.org/officeDocument/2006/relationships/notesSlide"/><Relationship Id="rId43" Target="fonts/font43.fntdata" Type="http://schemas.openxmlformats.org/officeDocument/2006/relationships/font"/><Relationship Id="rId44" Target="notesSlides/notesSlide7.xml" Type="http://schemas.openxmlformats.org/officeDocument/2006/relationships/notesSlide"/><Relationship Id="rId45" Target="notesSlides/notesSlide8.xml" Type="http://schemas.openxmlformats.org/officeDocument/2006/relationships/notesSlide"/><Relationship Id="rId46" Target="notesSlides/notesSlide9.xml" Type="http://schemas.openxmlformats.org/officeDocument/2006/relationships/notesSlide"/><Relationship Id="rId47" Target="notesSlides/notesSlide10.xml" Type="http://schemas.openxmlformats.org/officeDocument/2006/relationships/notesSlide"/><Relationship Id="rId48" Target="notesSlides/notesSlide11.xml" Type="http://schemas.openxmlformats.org/officeDocument/2006/relationships/notesSlide"/><Relationship Id="rId49" Target="notesSlides/notesSlide12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3.xml" Type="http://schemas.openxmlformats.org/officeDocument/2006/relationships/notesSlide"/><Relationship Id="rId51" Target="notesSlides/notesSlide14.xml" Type="http://schemas.openxmlformats.org/officeDocument/2006/relationships/notesSlide"/><Relationship Id="rId52" Target="notesSlides/notesSlide15.xml" Type="http://schemas.openxmlformats.org/officeDocument/2006/relationships/notesSlide"/><Relationship Id="rId53" Target="notesSlides/notesSlide16.xml" Type="http://schemas.openxmlformats.org/officeDocument/2006/relationships/notesSlide"/><Relationship Id="rId54" Target="notesSlides/notesSlide17.xml" Type="http://schemas.openxmlformats.org/officeDocument/2006/relationships/notesSlide"/><Relationship Id="rId55" Target="notesSlides/notesSlide18.xml" Type="http://schemas.openxmlformats.org/officeDocument/2006/relationships/notesSlide"/><Relationship Id="rId56" Target="notesSlides/notesSlide19.xml" Type="http://schemas.openxmlformats.org/officeDocument/2006/relationships/notesSlide"/><Relationship Id="rId57" Target="notesSlides/notesSlide20.xml" Type="http://schemas.openxmlformats.org/officeDocument/2006/relationships/notesSlide"/><Relationship Id="rId58" Target="notesSlides/notesSlide21.xml" Type="http://schemas.openxmlformats.org/officeDocument/2006/relationships/notesSlide"/><Relationship Id="rId59" Target="notesSlides/notesSlide22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23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“A photo shows part of a space. A virtual tour lets you step inside it. With Matterport 360° Virtual Tours, our clients can market properties, present to investors, and showcase projects as if the audience was physically there.”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“For real estate, it shortens sales cycles. For developers, it documents progress and builds trust. For schools and organizations, it increases transparency. The value is in engagement and clarity.”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Facility Condition Assessments give decision-makers the data they need to manage facilities effectively. We don’t just point out what’s broken — we forecast when systems will need repairs or replacement and estimate the costs.”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“The value? Smarter budgeting, reduced risks, and extended building life. This service is a game-changer for schools, government agencies, and organizations managing multiple properties.”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We’ve built our reputation not just on projects, but on principles: Service, Integrity, Family, and Faith. These values shape how we do business and why clients trust us. Now, we’re expanding our expertise to offer services that go beyond construction management — services that protect investments, reduce risks, and add transparency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“These services align with our mission: to bring clarity and confidence to construction and property management. They help owners avoid surprises, reduce expenses, and make smarter long-term decisions.”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“We’re proud to keep innovating for our clients. These new services are not just add-ons — they’re strategic tools that create long-term value. We’d love to talk with you about how they can benefit your property or project.”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clients told us they need more than construction. They need data, insight, and tools that protect their investment. Whether it’s understanding a home’s condition, forecasting a facility’s future costs, or showcasing a property to stakeholders, these services close the gap between construction and ownership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“Buying or selling a property is one of the biggest financial decisions you’ll make. Our Home Inspections give clients confidence by uncovering hidden issues before they become expensive. With over two decades of hands-on construction experience, we know exactly what to look for — from foundations to roofing, from plumbing to electrical systems.”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“The value? Peace of mind and negotiation power.”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“Our Home Health Reports are like a medical check-up — but for your property. Instead of just listing problems, we provide a detailed roadmap to keep your home safe, efficient, and valuable.”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“We help homeowners prioritize repairs, spot efficiency upgrades, and budget with confidence. The value is long-term: lower costs, safer living, and a stronger return on investment.”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15" Target="../media/image13.png" Type="http://schemas.openxmlformats.org/officeDocument/2006/relationships/image"/><Relationship Id="rId16" Target="../media/image14.png" Type="http://schemas.openxmlformats.org/officeDocument/2006/relationships/image"/><Relationship Id="rId17" Target="../media/image15.svg" Type="http://schemas.openxmlformats.org/officeDocument/2006/relationships/image"/><Relationship Id="rId18" Target="tel:530-588-9366" TargetMode="External" Type="http://schemas.openxmlformats.org/officeDocument/2006/relationships/hyperlink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jpeg" Type="http://schemas.openxmlformats.org/officeDocument/2006/relationships/image"/><Relationship Id="rId7" Target="../media/image5.jpe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37.pn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Relationship Id="rId5" Target="https://my.matterport.com/show/?m=uvf2jo87GiS" TargetMode="External" Type="http://schemas.openxmlformats.org/officeDocument/2006/relationships/hyperlink"/><Relationship Id="rId6" Target="../media/image1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43.jpeg" Type="http://schemas.openxmlformats.org/officeDocument/2006/relationships/image"/><Relationship Id="rId15" Target="../media/image44.jpeg" Type="http://schemas.openxmlformats.org/officeDocument/2006/relationships/image"/><Relationship Id="rId16" Target="../media/image45.jpe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30.pn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8.png" Type="http://schemas.openxmlformats.org/officeDocument/2006/relationships/image"/><Relationship Id="rId4" Target="../media/image4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56.png" Type="http://schemas.openxmlformats.org/officeDocument/2006/relationships/image"/><Relationship Id="rId4" Target="../media/image5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58.pn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media/image6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6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6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6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notesSlides/notesSlide22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6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14" Target="../media/image73.png" Type="http://schemas.openxmlformats.org/officeDocument/2006/relationships/image"/><Relationship Id="rId15" Target="../media/image74.svg" Type="http://schemas.openxmlformats.org/officeDocument/2006/relationships/image"/><Relationship Id="rId16" Target="../media/image10.png" Type="http://schemas.openxmlformats.org/officeDocument/2006/relationships/image"/><Relationship Id="rId17" Target="../media/image11.svg" Type="http://schemas.openxmlformats.org/officeDocument/2006/relationships/image"/><Relationship Id="rId2" Target="../notesSlides/notesSlide23.xml" Type="http://schemas.openxmlformats.org/officeDocument/2006/relationships/notesSlide"/><Relationship Id="rId3" Target="../media/image67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2.pn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jpe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jpe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jpe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https://drive.google.com/file/d/1JinFGz2ZrdYn8gYZLy8vkNA7Tf0jWlzC/view" TargetMode="External" Type="http://schemas.openxmlformats.org/officeDocument/2006/relationships/hyperlink"/><Relationship Id="rId2" Target="../notesSlides/notesSlide5.xml" Type="http://schemas.openxmlformats.org/officeDocument/2006/relationships/notesSlid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9.jpe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32.pn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35.png" Type="http://schemas.openxmlformats.org/officeDocument/2006/relationships/image"/><Relationship Id="rId4" Target="../media/image3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61574" y="0"/>
            <a:ext cx="9343962" cy="6505734"/>
          </a:xfrm>
          <a:custGeom>
            <a:avLst/>
            <a:gdLst/>
            <a:ahLst/>
            <a:cxnLst/>
            <a:rect r="r" b="b" t="t" l="l"/>
            <a:pathLst>
              <a:path h="6505734" w="9343962">
                <a:moveTo>
                  <a:pt x="0" y="0"/>
                </a:moveTo>
                <a:lnTo>
                  <a:pt x="9343963" y="0"/>
                </a:lnTo>
                <a:lnTo>
                  <a:pt x="9343963" y="6505734"/>
                </a:lnTo>
                <a:lnTo>
                  <a:pt x="0" y="6505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6505734"/>
            <a:ext cx="20523148" cy="4280418"/>
            <a:chOff x="0" y="0"/>
            <a:chExt cx="5405274" cy="11273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05274" cy="1127353"/>
            </a:xfrm>
            <a:custGeom>
              <a:avLst/>
              <a:gdLst/>
              <a:ahLst/>
              <a:cxnLst/>
              <a:rect r="r" b="b" t="t" l="l"/>
              <a:pathLst>
                <a:path h="1127353" w="5405274">
                  <a:moveTo>
                    <a:pt x="0" y="0"/>
                  </a:moveTo>
                  <a:lnTo>
                    <a:pt x="5405274" y="0"/>
                  </a:lnTo>
                  <a:lnTo>
                    <a:pt x="5405274" y="1127353"/>
                  </a:lnTo>
                  <a:lnTo>
                    <a:pt x="0" y="1127353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405274" cy="1165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971379" y="6505734"/>
            <a:ext cx="13616019" cy="2944464"/>
          </a:xfrm>
          <a:custGeom>
            <a:avLst/>
            <a:gdLst/>
            <a:ahLst/>
            <a:cxnLst/>
            <a:rect r="r" b="b" t="t" l="l"/>
            <a:pathLst>
              <a:path h="2944464" w="13616019">
                <a:moveTo>
                  <a:pt x="0" y="0"/>
                </a:moveTo>
                <a:lnTo>
                  <a:pt x="13616019" y="0"/>
                </a:lnTo>
                <a:lnTo>
                  <a:pt x="13616019" y="2944464"/>
                </a:lnTo>
                <a:lnTo>
                  <a:pt x="0" y="2944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166018" y="5042305"/>
            <a:ext cx="11223389" cy="2926858"/>
            <a:chOff x="0" y="0"/>
            <a:chExt cx="2955954" cy="7708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955954" cy="770860"/>
            </a:xfrm>
            <a:custGeom>
              <a:avLst/>
              <a:gdLst/>
              <a:ahLst/>
              <a:cxnLst/>
              <a:rect r="r" b="b" t="t" l="l"/>
              <a:pathLst>
                <a:path h="770860" w="2955954">
                  <a:moveTo>
                    <a:pt x="0" y="0"/>
                  </a:moveTo>
                  <a:lnTo>
                    <a:pt x="2955954" y="0"/>
                  </a:lnTo>
                  <a:lnTo>
                    <a:pt x="2955954" y="770860"/>
                  </a:lnTo>
                  <a:lnTo>
                    <a:pt x="0" y="7708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955954" cy="8089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391672" y="5259996"/>
            <a:ext cx="5246370" cy="2491476"/>
            <a:chOff x="0" y="0"/>
            <a:chExt cx="812800" cy="3859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385995"/>
            </a:xfrm>
            <a:custGeom>
              <a:avLst/>
              <a:gdLst/>
              <a:ahLst/>
              <a:cxnLst/>
              <a:rect r="r" b="b" t="t" l="l"/>
              <a:pathLst>
                <a:path h="3859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85995"/>
                  </a:lnTo>
                  <a:lnTo>
                    <a:pt x="0" y="385995"/>
                  </a:lnTo>
                  <a:close/>
                </a:path>
              </a:pathLst>
            </a:custGeom>
            <a:blipFill>
              <a:blip r:embed="rId6"/>
              <a:stretch>
                <a:fillRect l="0" t="-77290" r="0" b="-33895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908085" y="5259996"/>
            <a:ext cx="5246370" cy="2491476"/>
            <a:chOff x="0" y="0"/>
            <a:chExt cx="812800" cy="38599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385995"/>
            </a:xfrm>
            <a:custGeom>
              <a:avLst/>
              <a:gdLst/>
              <a:ahLst/>
              <a:cxnLst/>
              <a:rect r="r" b="b" t="t" l="l"/>
              <a:pathLst>
                <a:path h="3859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85995"/>
                  </a:lnTo>
                  <a:lnTo>
                    <a:pt x="0" y="385995"/>
                  </a:lnTo>
                  <a:close/>
                </a:path>
              </a:pathLst>
            </a:custGeom>
            <a:blipFill>
              <a:blip r:embed="rId7"/>
              <a:stretch>
                <a:fillRect l="0" t="-87201" r="0" b="-92626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61574" y="8398800"/>
            <a:ext cx="10673019" cy="2387352"/>
            <a:chOff x="0" y="0"/>
            <a:chExt cx="812800" cy="18180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181808"/>
            </a:xfrm>
            <a:custGeom>
              <a:avLst/>
              <a:gdLst/>
              <a:ahLst/>
              <a:cxnLst/>
              <a:rect r="r" b="b" t="t" l="l"/>
              <a:pathLst>
                <a:path h="181808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181808"/>
                  </a:lnTo>
                  <a:lnTo>
                    <a:pt x="0" y="18180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609600" cy="219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836104" y="8472431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6"/>
                </a:lnTo>
                <a:lnTo>
                  <a:pt x="0" y="6951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8700" y="9258300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5" y="0"/>
                </a:lnTo>
                <a:lnTo>
                  <a:pt x="3377455" y="333524"/>
                </a:lnTo>
                <a:lnTo>
                  <a:pt x="0" y="3335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870450" y="1124245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0" y="0"/>
                </a:moveTo>
                <a:lnTo>
                  <a:pt x="766197" y="0"/>
                </a:lnTo>
                <a:lnTo>
                  <a:pt x="766197" y="2172206"/>
                </a:lnTo>
                <a:lnTo>
                  <a:pt x="0" y="2172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45596" y="9225471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7047429"/>
            <a:ext cx="3377455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true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Craig McBride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3699551" y="5632080"/>
            <a:ext cx="2182572" cy="2182572"/>
          </a:xfrm>
          <a:prstGeom prst="rect">
            <a:avLst/>
          </a:prstGeom>
        </p:spPr>
      </p:pic>
      <p:sp>
        <p:nvSpPr>
          <p:cNvPr name="Freeform 23" id="23"/>
          <p:cNvSpPr/>
          <p:nvPr/>
        </p:nvSpPr>
        <p:spPr>
          <a:xfrm flipH="false" flipV="false" rot="0">
            <a:off x="352850" y="8365168"/>
            <a:ext cx="561550" cy="561550"/>
          </a:xfrm>
          <a:custGeom>
            <a:avLst/>
            <a:gdLst/>
            <a:ahLst/>
            <a:cxnLst/>
            <a:rect r="r" b="b" t="t" l="l"/>
            <a:pathLst>
              <a:path h="561550" w="561550">
                <a:moveTo>
                  <a:pt x="0" y="0"/>
                </a:moveTo>
                <a:lnTo>
                  <a:pt x="561550" y="0"/>
                </a:lnTo>
                <a:lnTo>
                  <a:pt x="561550" y="561550"/>
                </a:lnTo>
                <a:lnTo>
                  <a:pt x="0" y="561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28700" y="1171870"/>
            <a:ext cx="8367783" cy="2453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5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INTRODUCING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OUR NEW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SERVICES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645596" y="8684043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3871233"/>
            <a:ext cx="8386428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3"/>
              </a:lnSpc>
            </a:pPr>
            <a:r>
              <a:rPr lang="en-US" sz="2385" i="true">
                <a:solidFill>
                  <a:srgbClr val="252531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HOME INSPECTIONS </a:t>
            </a:r>
            <a:r>
              <a:rPr lang="en-US" b="true" sz="2385" i="true">
                <a:solidFill>
                  <a:srgbClr val="252531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•</a:t>
            </a:r>
            <a:r>
              <a:rPr lang="en-US" sz="2385" i="true">
                <a:solidFill>
                  <a:srgbClr val="252531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HOME HEALTH REPORTS </a:t>
            </a:r>
          </a:p>
          <a:p>
            <a:pPr algn="l">
              <a:lnSpc>
                <a:spcPts val="2863"/>
              </a:lnSpc>
            </a:pPr>
            <a:r>
              <a:rPr lang="en-US" sz="2385" i="true">
                <a:solidFill>
                  <a:srgbClr val="252531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VIRTUAL TOURS </a:t>
            </a:r>
            <a:r>
              <a:rPr lang="en-US" b="true" sz="2385" i="true">
                <a:solidFill>
                  <a:srgbClr val="252531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•</a:t>
            </a:r>
            <a:r>
              <a:rPr lang="en-US" sz="2385" i="true">
                <a:solidFill>
                  <a:srgbClr val="252531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FACILITY CONDITION ASSESSMENTS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700" y="8250240"/>
            <a:ext cx="3584525" cy="70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9"/>
              </a:lnSpc>
              <a:spcBef>
                <a:spcPct val="0"/>
              </a:spcBef>
            </a:pPr>
            <a:r>
              <a:rPr lang="en-US" sz="409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18" tooltip="tel:530-588-9366"/>
              </a:rPr>
              <a:t>530-588-9366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18450"/>
            <a:ext cx="5892079" cy="975499"/>
            <a:chOff x="0" y="0"/>
            <a:chExt cx="1551823" cy="256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1823" cy="256922"/>
            </a:xfrm>
            <a:custGeom>
              <a:avLst/>
              <a:gdLst/>
              <a:ahLst/>
              <a:cxnLst/>
              <a:rect r="r" b="b" t="t" l="l"/>
              <a:pathLst>
                <a:path h="256922" w="1551823">
                  <a:moveTo>
                    <a:pt x="86721" y="0"/>
                  </a:moveTo>
                  <a:lnTo>
                    <a:pt x="1465102" y="0"/>
                  </a:lnTo>
                  <a:cubicBezTo>
                    <a:pt x="1488102" y="0"/>
                    <a:pt x="1510160" y="9137"/>
                    <a:pt x="1526423" y="25400"/>
                  </a:cubicBezTo>
                  <a:cubicBezTo>
                    <a:pt x="1542687" y="41663"/>
                    <a:pt x="1551823" y="63721"/>
                    <a:pt x="1551823" y="86721"/>
                  </a:cubicBezTo>
                  <a:lnTo>
                    <a:pt x="1551823" y="170201"/>
                  </a:lnTo>
                  <a:cubicBezTo>
                    <a:pt x="1551823" y="193200"/>
                    <a:pt x="1542687" y="215258"/>
                    <a:pt x="1526423" y="231522"/>
                  </a:cubicBezTo>
                  <a:cubicBezTo>
                    <a:pt x="1510160" y="247785"/>
                    <a:pt x="1488102" y="256922"/>
                    <a:pt x="1465102" y="256922"/>
                  </a:cubicBezTo>
                  <a:lnTo>
                    <a:pt x="86721" y="256922"/>
                  </a:lnTo>
                  <a:cubicBezTo>
                    <a:pt x="63721" y="256922"/>
                    <a:pt x="41663" y="247785"/>
                    <a:pt x="25400" y="231522"/>
                  </a:cubicBezTo>
                  <a:cubicBezTo>
                    <a:pt x="9137" y="215258"/>
                    <a:pt x="0" y="193200"/>
                    <a:pt x="0" y="170201"/>
                  </a:cubicBezTo>
                  <a:lnTo>
                    <a:pt x="0" y="86721"/>
                  </a:lnTo>
                  <a:cubicBezTo>
                    <a:pt x="0" y="63721"/>
                    <a:pt x="9137" y="41663"/>
                    <a:pt x="25400" y="25400"/>
                  </a:cubicBezTo>
                  <a:cubicBezTo>
                    <a:pt x="41663" y="9137"/>
                    <a:pt x="63721" y="0"/>
                    <a:pt x="86721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5182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611627" y="318450"/>
            <a:ext cx="5892079" cy="975499"/>
            <a:chOff x="0" y="0"/>
            <a:chExt cx="1551823" cy="2569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51823" cy="256922"/>
            </a:xfrm>
            <a:custGeom>
              <a:avLst/>
              <a:gdLst/>
              <a:ahLst/>
              <a:cxnLst/>
              <a:rect r="r" b="b" t="t" l="l"/>
              <a:pathLst>
                <a:path h="256922" w="1551823">
                  <a:moveTo>
                    <a:pt x="86721" y="0"/>
                  </a:moveTo>
                  <a:lnTo>
                    <a:pt x="1465102" y="0"/>
                  </a:lnTo>
                  <a:cubicBezTo>
                    <a:pt x="1488102" y="0"/>
                    <a:pt x="1510160" y="9137"/>
                    <a:pt x="1526423" y="25400"/>
                  </a:cubicBezTo>
                  <a:cubicBezTo>
                    <a:pt x="1542687" y="41663"/>
                    <a:pt x="1551823" y="63721"/>
                    <a:pt x="1551823" y="86721"/>
                  </a:cubicBezTo>
                  <a:lnTo>
                    <a:pt x="1551823" y="170201"/>
                  </a:lnTo>
                  <a:cubicBezTo>
                    <a:pt x="1551823" y="193200"/>
                    <a:pt x="1542687" y="215258"/>
                    <a:pt x="1526423" y="231522"/>
                  </a:cubicBezTo>
                  <a:cubicBezTo>
                    <a:pt x="1510160" y="247785"/>
                    <a:pt x="1488102" y="256922"/>
                    <a:pt x="1465102" y="256922"/>
                  </a:cubicBezTo>
                  <a:lnTo>
                    <a:pt x="86721" y="256922"/>
                  </a:lnTo>
                  <a:cubicBezTo>
                    <a:pt x="63721" y="256922"/>
                    <a:pt x="41663" y="247785"/>
                    <a:pt x="25400" y="231522"/>
                  </a:cubicBezTo>
                  <a:cubicBezTo>
                    <a:pt x="9137" y="215258"/>
                    <a:pt x="0" y="193200"/>
                    <a:pt x="0" y="170201"/>
                  </a:cubicBezTo>
                  <a:lnTo>
                    <a:pt x="0" y="86721"/>
                  </a:lnTo>
                  <a:cubicBezTo>
                    <a:pt x="0" y="63721"/>
                    <a:pt x="9137" y="41663"/>
                    <a:pt x="25400" y="25400"/>
                  </a:cubicBezTo>
                  <a:cubicBezTo>
                    <a:pt x="41663" y="9137"/>
                    <a:pt x="63721" y="0"/>
                    <a:pt x="86721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5182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336384" y="2535031"/>
            <a:ext cx="5141923" cy="975499"/>
            <a:chOff x="0" y="0"/>
            <a:chExt cx="1354251" cy="2569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4251" cy="256922"/>
            </a:xfrm>
            <a:custGeom>
              <a:avLst/>
              <a:gdLst/>
              <a:ahLst/>
              <a:cxnLst/>
              <a:rect r="r" b="b" t="t" l="l"/>
              <a:pathLst>
                <a:path h="256922" w="1354251">
                  <a:moveTo>
                    <a:pt x="99373" y="0"/>
                  </a:moveTo>
                  <a:lnTo>
                    <a:pt x="1254879" y="0"/>
                  </a:lnTo>
                  <a:cubicBezTo>
                    <a:pt x="1281234" y="0"/>
                    <a:pt x="1306510" y="10470"/>
                    <a:pt x="1325146" y="29106"/>
                  </a:cubicBezTo>
                  <a:cubicBezTo>
                    <a:pt x="1343782" y="47742"/>
                    <a:pt x="1354251" y="73017"/>
                    <a:pt x="1354251" y="99373"/>
                  </a:cubicBezTo>
                  <a:lnTo>
                    <a:pt x="1354251" y="157549"/>
                  </a:lnTo>
                  <a:cubicBezTo>
                    <a:pt x="1354251" y="183904"/>
                    <a:pt x="1343782" y="209180"/>
                    <a:pt x="1325146" y="227816"/>
                  </a:cubicBezTo>
                  <a:cubicBezTo>
                    <a:pt x="1306510" y="246452"/>
                    <a:pt x="1281234" y="256922"/>
                    <a:pt x="1254879" y="256922"/>
                  </a:cubicBezTo>
                  <a:lnTo>
                    <a:pt x="99373" y="256922"/>
                  </a:lnTo>
                  <a:cubicBezTo>
                    <a:pt x="73017" y="256922"/>
                    <a:pt x="47742" y="246452"/>
                    <a:pt x="29106" y="227816"/>
                  </a:cubicBezTo>
                  <a:cubicBezTo>
                    <a:pt x="10470" y="209180"/>
                    <a:pt x="0" y="183904"/>
                    <a:pt x="0" y="157549"/>
                  </a:cubicBezTo>
                  <a:lnTo>
                    <a:pt x="0" y="99373"/>
                  </a:lnTo>
                  <a:cubicBezTo>
                    <a:pt x="0" y="73017"/>
                    <a:pt x="10470" y="47742"/>
                    <a:pt x="29106" y="29106"/>
                  </a:cubicBezTo>
                  <a:cubicBezTo>
                    <a:pt x="47742" y="10470"/>
                    <a:pt x="73017" y="0"/>
                    <a:pt x="99373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54251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811040" y="5010855"/>
            <a:ext cx="6598036" cy="6440504"/>
            <a:chOff x="0" y="0"/>
            <a:chExt cx="1355957" cy="132358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55957" cy="1323583"/>
            </a:xfrm>
            <a:custGeom>
              <a:avLst/>
              <a:gdLst/>
              <a:ahLst/>
              <a:cxnLst/>
              <a:rect r="r" b="b" t="t" l="l"/>
              <a:pathLst>
                <a:path h="1323583" w="1355957">
                  <a:moveTo>
                    <a:pt x="0" y="0"/>
                  </a:moveTo>
                  <a:lnTo>
                    <a:pt x="1355957" y="0"/>
                  </a:lnTo>
                  <a:lnTo>
                    <a:pt x="1355957" y="1323583"/>
                  </a:lnTo>
                  <a:lnTo>
                    <a:pt x="0" y="1323583"/>
                  </a:lnTo>
                  <a:close/>
                </a:path>
              </a:pathLst>
            </a:custGeom>
            <a:solidFill>
              <a:srgbClr val="25253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355957" cy="13616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911266" y="2772527"/>
            <a:ext cx="11612603" cy="8122524"/>
            <a:chOff x="0" y="0"/>
            <a:chExt cx="2386497" cy="16692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86497" cy="1669254"/>
            </a:xfrm>
            <a:custGeom>
              <a:avLst/>
              <a:gdLst/>
              <a:ahLst/>
              <a:cxnLst/>
              <a:rect r="r" b="b" t="t" l="l"/>
              <a:pathLst>
                <a:path h="1669254" w="2386497">
                  <a:moveTo>
                    <a:pt x="0" y="0"/>
                  </a:moveTo>
                  <a:lnTo>
                    <a:pt x="2386497" y="0"/>
                  </a:lnTo>
                  <a:lnTo>
                    <a:pt x="2386497" y="1669254"/>
                  </a:lnTo>
                  <a:lnTo>
                    <a:pt x="0" y="1669254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386497" cy="17073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072338" y="5153025"/>
            <a:ext cx="5848453" cy="4912701"/>
          </a:xfrm>
          <a:custGeom>
            <a:avLst/>
            <a:gdLst/>
            <a:ahLst/>
            <a:cxnLst/>
            <a:rect r="r" b="b" t="t" l="l"/>
            <a:pathLst>
              <a:path h="4912701" w="5848453">
                <a:moveTo>
                  <a:pt x="0" y="0"/>
                </a:moveTo>
                <a:lnTo>
                  <a:pt x="5848453" y="0"/>
                </a:lnTo>
                <a:lnTo>
                  <a:pt x="5848453" y="4912701"/>
                </a:lnTo>
                <a:lnTo>
                  <a:pt x="0" y="49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257472" y="3088751"/>
            <a:ext cx="6763394" cy="6900775"/>
          </a:xfrm>
          <a:custGeom>
            <a:avLst/>
            <a:gdLst/>
            <a:ahLst/>
            <a:cxnLst/>
            <a:rect r="r" b="b" t="t" l="l"/>
            <a:pathLst>
              <a:path h="6900775" w="6763394">
                <a:moveTo>
                  <a:pt x="0" y="0"/>
                </a:moveTo>
                <a:lnTo>
                  <a:pt x="6763394" y="0"/>
                </a:lnTo>
                <a:lnTo>
                  <a:pt x="6763394" y="6900775"/>
                </a:lnTo>
                <a:lnTo>
                  <a:pt x="0" y="6900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661962" y="613096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6.a HEATING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66686" y="1532074"/>
            <a:ext cx="8113050" cy="3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Propane Heating system =  good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03792" y="570509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6.b AIR CONDITIONING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945829" y="1532074"/>
            <a:ext cx="8113050" cy="3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Electric AC Source = good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4358" y="2820152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7. INTERIORS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7182" y="3729605"/>
            <a:ext cx="9896820" cy="10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Stairs and Railings = secure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Doors = good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Appliances operational (note: Mongolian grill detail)</a:t>
            </a:r>
          </a:p>
        </p:txBody>
      </p:sp>
    </p:spTree>
  </p:cSld>
  <p:clrMapOvr>
    <a:masterClrMapping/>
  </p:clrMapOvr>
  <p:transition spd="slow">
    <p:cover dir="l"/>
  </p:transition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2354" y="693032"/>
            <a:ext cx="9383456" cy="975499"/>
            <a:chOff x="0" y="0"/>
            <a:chExt cx="2471363" cy="256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71363" cy="256922"/>
            </a:xfrm>
            <a:custGeom>
              <a:avLst/>
              <a:gdLst/>
              <a:ahLst/>
              <a:cxnLst/>
              <a:rect r="r" b="b" t="t" l="l"/>
              <a:pathLst>
                <a:path h="256922" w="2471363">
                  <a:moveTo>
                    <a:pt x="54454" y="0"/>
                  </a:moveTo>
                  <a:lnTo>
                    <a:pt x="2416909" y="0"/>
                  </a:lnTo>
                  <a:cubicBezTo>
                    <a:pt x="2446983" y="0"/>
                    <a:pt x="2471363" y="24380"/>
                    <a:pt x="2471363" y="54454"/>
                  </a:cubicBezTo>
                  <a:lnTo>
                    <a:pt x="2471363" y="202468"/>
                  </a:lnTo>
                  <a:cubicBezTo>
                    <a:pt x="2471363" y="216910"/>
                    <a:pt x="2465626" y="230760"/>
                    <a:pt x="2455414" y="240972"/>
                  </a:cubicBezTo>
                  <a:cubicBezTo>
                    <a:pt x="2445202" y="251184"/>
                    <a:pt x="2431351" y="256922"/>
                    <a:pt x="2416909" y="256922"/>
                  </a:cubicBezTo>
                  <a:lnTo>
                    <a:pt x="54454" y="256922"/>
                  </a:lnTo>
                  <a:cubicBezTo>
                    <a:pt x="24380" y="256922"/>
                    <a:pt x="0" y="232542"/>
                    <a:pt x="0" y="202468"/>
                  </a:cubicBezTo>
                  <a:lnTo>
                    <a:pt x="0" y="54454"/>
                  </a:lnTo>
                  <a:cubicBezTo>
                    <a:pt x="0" y="40012"/>
                    <a:pt x="5737" y="26161"/>
                    <a:pt x="15949" y="15949"/>
                  </a:cubicBezTo>
                  <a:cubicBezTo>
                    <a:pt x="26161" y="5737"/>
                    <a:pt x="40012" y="0"/>
                    <a:pt x="54454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7136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940020" y="3884372"/>
            <a:ext cx="12362400" cy="975499"/>
            <a:chOff x="0" y="0"/>
            <a:chExt cx="3255941" cy="2569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55941" cy="256922"/>
            </a:xfrm>
            <a:custGeom>
              <a:avLst/>
              <a:gdLst/>
              <a:ahLst/>
              <a:cxnLst/>
              <a:rect r="r" b="b" t="t" l="l"/>
              <a:pathLst>
                <a:path h="256922" w="3255941">
                  <a:moveTo>
                    <a:pt x="41332" y="0"/>
                  </a:moveTo>
                  <a:lnTo>
                    <a:pt x="3214608" y="0"/>
                  </a:lnTo>
                  <a:cubicBezTo>
                    <a:pt x="3225571" y="0"/>
                    <a:pt x="3236083" y="4355"/>
                    <a:pt x="3243835" y="12106"/>
                  </a:cubicBezTo>
                  <a:cubicBezTo>
                    <a:pt x="3251586" y="19857"/>
                    <a:pt x="3255941" y="30370"/>
                    <a:pt x="3255941" y="41332"/>
                  </a:cubicBezTo>
                  <a:lnTo>
                    <a:pt x="3255941" y="215589"/>
                  </a:lnTo>
                  <a:cubicBezTo>
                    <a:pt x="3255941" y="238416"/>
                    <a:pt x="3237436" y="256922"/>
                    <a:pt x="3214608" y="256922"/>
                  </a:cubicBezTo>
                  <a:lnTo>
                    <a:pt x="41332" y="256922"/>
                  </a:lnTo>
                  <a:cubicBezTo>
                    <a:pt x="18505" y="256922"/>
                    <a:pt x="0" y="238416"/>
                    <a:pt x="0" y="215589"/>
                  </a:cubicBezTo>
                  <a:lnTo>
                    <a:pt x="0" y="41332"/>
                  </a:lnTo>
                  <a:cubicBezTo>
                    <a:pt x="0" y="18505"/>
                    <a:pt x="18505" y="0"/>
                    <a:pt x="41332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55941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7778" y="1969493"/>
            <a:ext cx="8113050" cy="10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Attic</a:t>
            </a: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insulation = fiberglass, 12 inches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Exhaust fans (kitchen, bath, laundry) = working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Dryer vent = good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3339" y="987678"/>
            <a:ext cx="7810547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8. INSULATION AND VENTILATION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5522" y="4169493"/>
            <a:ext cx="10583542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9. FIREPLACES &amp; FUEL BURNING APPLIANCES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7778" y="5164671"/>
            <a:ext cx="6660433" cy="3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Fireplace &amp; chimney = good condition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4846093" y="7324514"/>
            <a:ext cx="26854392" cy="5299048"/>
            <a:chOff x="0" y="0"/>
            <a:chExt cx="5518825" cy="10890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518825" cy="1089003"/>
            </a:xfrm>
            <a:custGeom>
              <a:avLst/>
              <a:gdLst/>
              <a:ahLst/>
              <a:cxnLst/>
              <a:rect r="r" b="b" t="t" l="l"/>
              <a:pathLst>
                <a:path h="1089003" w="5518825">
                  <a:moveTo>
                    <a:pt x="0" y="0"/>
                  </a:moveTo>
                  <a:lnTo>
                    <a:pt x="5518825" y="0"/>
                  </a:lnTo>
                  <a:lnTo>
                    <a:pt x="5518825" y="1089003"/>
                  </a:lnTo>
                  <a:lnTo>
                    <a:pt x="0" y="108900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5518825" cy="11271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6866565"/>
            <a:ext cx="21301431" cy="2850517"/>
            <a:chOff x="0" y="0"/>
            <a:chExt cx="1622203" cy="2170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22203" cy="217080"/>
            </a:xfrm>
            <a:custGeom>
              <a:avLst/>
              <a:gdLst/>
              <a:ahLst/>
              <a:cxnLst/>
              <a:rect r="r" b="b" t="t" l="l"/>
              <a:pathLst>
                <a:path h="217080" w="1622203">
                  <a:moveTo>
                    <a:pt x="203200" y="0"/>
                  </a:moveTo>
                  <a:lnTo>
                    <a:pt x="1622203" y="0"/>
                  </a:lnTo>
                  <a:lnTo>
                    <a:pt x="1419003" y="217080"/>
                  </a:lnTo>
                  <a:lnTo>
                    <a:pt x="0" y="2170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1419003" cy="2551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545762" y="6550696"/>
            <a:ext cx="9604904" cy="975499"/>
            <a:chOff x="0" y="0"/>
            <a:chExt cx="12806539" cy="1300665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2806539" cy="1300665"/>
              <a:chOff x="0" y="0"/>
              <a:chExt cx="2529687" cy="25692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529687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529687">
                    <a:moveTo>
                      <a:pt x="53199" y="0"/>
                    </a:moveTo>
                    <a:lnTo>
                      <a:pt x="2476488" y="0"/>
                    </a:lnTo>
                    <a:cubicBezTo>
                      <a:pt x="2490597" y="0"/>
                      <a:pt x="2504129" y="5605"/>
                      <a:pt x="2514105" y="15581"/>
                    </a:cubicBezTo>
                    <a:cubicBezTo>
                      <a:pt x="2524082" y="25558"/>
                      <a:pt x="2529687" y="39089"/>
                      <a:pt x="2529687" y="53199"/>
                    </a:cubicBezTo>
                    <a:lnTo>
                      <a:pt x="2529687" y="203723"/>
                    </a:lnTo>
                    <a:cubicBezTo>
                      <a:pt x="2529687" y="217832"/>
                      <a:pt x="2524082" y="231363"/>
                      <a:pt x="2514105" y="241340"/>
                    </a:cubicBezTo>
                    <a:cubicBezTo>
                      <a:pt x="2504129" y="251317"/>
                      <a:pt x="2490597" y="256922"/>
                      <a:pt x="2476488" y="256922"/>
                    </a:cubicBezTo>
                    <a:lnTo>
                      <a:pt x="53199" y="256922"/>
                    </a:lnTo>
                    <a:cubicBezTo>
                      <a:pt x="39089" y="256922"/>
                      <a:pt x="25558" y="251317"/>
                      <a:pt x="15581" y="241340"/>
                    </a:cubicBezTo>
                    <a:cubicBezTo>
                      <a:pt x="5605" y="231363"/>
                      <a:pt x="0" y="217832"/>
                      <a:pt x="0" y="203723"/>
                    </a:cubicBezTo>
                    <a:lnTo>
                      <a:pt x="0" y="53199"/>
                    </a:lnTo>
                    <a:cubicBezTo>
                      <a:pt x="0" y="39089"/>
                      <a:pt x="5605" y="25558"/>
                      <a:pt x="15581" y="15581"/>
                    </a:cubicBezTo>
                    <a:cubicBezTo>
                      <a:pt x="25558" y="5605"/>
                      <a:pt x="39089" y="0"/>
                      <a:pt x="53199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2529687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1180107" y="367461"/>
              <a:ext cx="11259212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CONCLUSION &amp; RECOM</a:t>
              </a: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MENDATIONS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472191" y="7716695"/>
            <a:ext cx="12880849" cy="148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2304" indent="-281152" lvl="1">
              <a:lnSpc>
                <a:spcPts val="3984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ROOFING &amp; PLUMBING = PRIORITY FIXES</a:t>
            </a:r>
          </a:p>
          <a:p>
            <a:pPr algn="just" marL="562304" indent="-281152" lvl="1">
              <a:lnSpc>
                <a:spcPts val="3984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OVERGROWN VEGETATION = SECONDARY MAINTENANCE</a:t>
            </a:r>
          </a:p>
          <a:p>
            <a:pPr algn="just" marL="562304" indent="-281152" lvl="1">
              <a:lnSpc>
                <a:spcPts val="3984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OVERALL: STRUCTURE SOUND, SYSTEMS FUNCTIONAD CONDITION</a:t>
            </a:r>
          </a:p>
        </p:txBody>
      </p:sp>
    </p:spTree>
  </p:cSld>
  <p:clrMapOvr>
    <a:masterClrMapping/>
  </p:clrMapOvr>
  <p:transition spd="slow">
    <p:cover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68891" y="301837"/>
            <a:ext cx="4694560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pc="130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360 VIRTUAL TOURS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43650" y="1205388"/>
            <a:ext cx="8555396" cy="5795158"/>
            <a:chOff x="0" y="0"/>
            <a:chExt cx="1758213" cy="119095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58213" cy="1190958"/>
            </a:xfrm>
            <a:custGeom>
              <a:avLst/>
              <a:gdLst/>
              <a:ahLst/>
              <a:cxnLst/>
              <a:rect r="r" b="b" t="t" l="l"/>
              <a:pathLst>
                <a:path h="1190958" w="1758213">
                  <a:moveTo>
                    <a:pt x="0" y="0"/>
                  </a:moveTo>
                  <a:lnTo>
                    <a:pt x="1758213" y="0"/>
                  </a:lnTo>
                  <a:lnTo>
                    <a:pt x="1758213" y="1190958"/>
                  </a:lnTo>
                  <a:lnTo>
                    <a:pt x="0" y="1190958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58213" cy="1229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807648" y="4528601"/>
            <a:ext cx="14672705" cy="4470784"/>
            <a:chOff x="0" y="0"/>
            <a:chExt cx="2092188" cy="6374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92188" cy="637491"/>
            </a:xfrm>
            <a:custGeom>
              <a:avLst/>
              <a:gdLst/>
              <a:ahLst/>
              <a:cxnLst/>
              <a:rect r="r" b="b" t="t" l="l"/>
              <a:pathLst>
                <a:path h="637491" w="2092188">
                  <a:moveTo>
                    <a:pt x="0" y="0"/>
                  </a:moveTo>
                  <a:lnTo>
                    <a:pt x="2092188" y="0"/>
                  </a:lnTo>
                  <a:lnTo>
                    <a:pt x="2092188" y="637491"/>
                  </a:lnTo>
                  <a:lnTo>
                    <a:pt x="0" y="637491"/>
                  </a:lnTo>
                  <a:close/>
                </a:path>
              </a:pathLst>
            </a:custGeom>
            <a:blipFill>
              <a:blip r:embed="rId10"/>
              <a:stretch>
                <a:fillRect l="-4739" t="-32006" r="0" b="-27405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sp>
        <p:nvSpPr>
          <p:cNvPr name="Freeform 18" id="18"/>
          <p:cNvSpPr/>
          <p:nvPr/>
        </p:nvSpPr>
        <p:spPr>
          <a:xfrm flipH="true" flipV="false" rot="0">
            <a:off x="16097254" y="4544162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766196" y="0"/>
                </a:moveTo>
                <a:lnTo>
                  <a:pt x="0" y="0"/>
                </a:lnTo>
                <a:lnTo>
                  <a:pt x="0" y="2172205"/>
                </a:lnTo>
                <a:lnTo>
                  <a:pt x="766196" y="2172205"/>
                </a:lnTo>
                <a:lnTo>
                  <a:pt x="7661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0631225" y="1468403"/>
            <a:ext cx="7174542" cy="2832183"/>
            <a:chOff x="0" y="0"/>
            <a:chExt cx="9566056" cy="377624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3116" y="0"/>
              <a:ext cx="912426" cy="793811"/>
            </a:xfrm>
            <a:custGeom>
              <a:avLst/>
              <a:gdLst/>
              <a:ahLst/>
              <a:cxnLst/>
              <a:rect r="r" b="b" t="t" l="l"/>
              <a:pathLst>
                <a:path h="793811" w="912426">
                  <a:moveTo>
                    <a:pt x="0" y="0"/>
                  </a:moveTo>
                  <a:lnTo>
                    <a:pt x="912427" y="0"/>
                  </a:lnTo>
                  <a:lnTo>
                    <a:pt x="912427" y="793811"/>
                  </a:lnTo>
                  <a:lnTo>
                    <a:pt x="0" y="79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969160" y="203200"/>
              <a:ext cx="8274356" cy="878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8"/>
                </a:lnSpc>
              </a:pPr>
              <a:r>
                <a:rPr lang="en-US" sz="2400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BR</a:t>
              </a:r>
              <a:r>
                <a:rPr lang="en-US" b="true" sz="240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ING PROPERTIES TO LIFE ONLINE</a:t>
              </a:r>
            </a:p>
            <a:p>
              <a:pPr algn="l">
                <a:lnSpc>
                  <a:spcPts val="2568"/>
                </a:lnSpc>
              </a:pP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69160" y="1469101"/>
              <a:ext cx="8596896" cy="878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8"/>
                </a:lnSpc>
              </a:pPr>
              <a:r>
                <a:rPr lang="en-US" b="true" sz="240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ENGAGE B</a:t>
              </a:r>
              <a:r>
                <a:rPr lang="en-US" b="true" sz="240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UYERS, TENANTS, AND INVESTORS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12426" y="3187822"/>
              <a:ext cx="8630513" cy="446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68"/>
                </a:lnSpc>
              </a:pPr>
              <a:r>
                <a:rPr lang="en-US" sz="2400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DOCUM</a:t>
              </a:r>
              <a:r>
                <a:rPr lang="en-US" b="true" sz="240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ENT CONSTRUCTION PROGRESS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0">
              <a:off x="23116" y="1492311"/>
              <a:ext cx="912426" cy="793811"/>
            </a:xfrm>
            <a:custGeom>
              <a:avLst/>
              <a:gdLst/>
              <a:ahLst/>
              <a:cxnLst/>
              <a:rect r="r" b="b" t="t" l="l"/>
              <a:pathLst>
                <a:path h="793811" w="912426">
                  <a:moveTo>
                    <a:pt x="0" y="0"/>
                  </a:moveTo>
                  <a:lnTo>
                    <a:pt x="912427" y="0"/>
                  </a:lnTo>
                  <a:lnTo>
                    <a:pt x="912427" y="793811"/>
                  </a:lnTo>
                  <a:lnTo>
                    <a:pt x="0" y="79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2982433"/>
              <a:ext cx="912426" cy="793811"/>
            </a:xfrm>
            <a:custGeom>
              <a:avLst/>
              <a:gdLst/>
              <a:ahLst/>
              <a:cxnLst/>
              <a:rect r="r" b="b" t="t" l="l"/>
              <a:pathLst>
                <a:path h="793811" w="912426">
                  <a:moveTo>
                    <a:pt x="0" y="0"/>
                  </a:moveTo>
                  <a:lnTo>
                    <a:pt x="912426" y="0"/>
                  </a:lnTo>
                  <a:lnTo>
                    <a:pt x="912426" y="793811"/>
                  </a:lnTo>
                  <a:lnTo>
                    <a:pt x="0" y="79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298813" y="2222609"/>
            <a:ext cx="9667783" cy="176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IMMERSIVE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360 VIRTUAL TOURS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</p:spTree>
  </p:cSld>
  <p:clrMapOvr>
    <a:masterClrMapping/>
  </p:clrMapOvr>
  <p:transition spd="slow">
    <p:cover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160599"/>
            <a:ext cx="18288000" cy="16620050"/>
          </a:xfrm>
          <a:custGeom>
            <a:avLst/>
            <a:gdLst/>
            <a:ahLst/>
            <a:cxnLst/>
            <a:rect r="r" b="b" t="t" l="l"/>
            <a:pathLst>
              <a:path h="16620050" w="18288000">
                <a:moveTo>
                  <a:pt x="0" y="0"/>
                </a:moveTo>
                <a:lnTo>
                  <a:pt x="18288000" y="0"/>
                </a:lnTo>
                <a:lnTo>
                  <a:pt x="18288000" y="16620050"/>
                </a:lnTo>
                <a:lnTo>
                  <a:pt x="0" y="16620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l="-10586" t="0" r="-10586" b="0"/>
            </a:stretch>
          </a:blipFill>
        </p:spPr>
      </p:sp>
      <p:sp>
        <p:nvSpPr>
          <p:cNvPr name="Freeform 3" id="3">
            <a:hlinkClick r:id="rId5" tooltip="https://my.matterport.com/show/?m=uvf2jo87GiS"/>
          </p:cNvPr>
          <p:cNvSpPr/>
          <p:nvPr/>
        </p:nvSpPr>
        <p:spPr>
          <a:xfrm flipH="false" flipV="false" rot="0">
            <a:off x="7037034" y="1667902"/>
            <a:ext cx="3463387" cy="1160235"/>
          </a:xfrm>
          <a:custGeom>
            <a:avLst/>
            <a:gdLst/>
            <a:ahLst/>
            <a:cxnLst/>
            <a:rect r="r" b="b" t="t" l="l"/>
            <a:pathLst>
              <a:path h="1160235" w="3463387">
                <a:moveTo>
                  <a:pt x="0" y="0"/>
                </a:moveTo>
                <a:lnTo>
                  <a:pt x="3463386" y="0"/>
                </a:lnTo>
                <a:lnTo>
                  <a:pt x="3463386" y="1160235"/>
                </a:lnTo>
                <a:lnTo>
                  <a:pt x="0" y="1160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04256" y="540360"/>
            <a:ext cx="7728942" cy="871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5"/>
              </a:lnSpc>
              <a:spcBef>
                <a:spcPct val="0"/>
              </a:spcBef>
            </a:pPr>
            <a:r>
              <a:rPr lang="en-US" sz="504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7233 Sherwood Mill Road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68891" y="311362"/>
            <a:ext cx="5910835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105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FACILITY CONDITION ASSESSMENTS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681491" y="5387430"/>
            <a:ext cx="19953626" cy="3527344"/>
            <a:chOff x="0" y="0"/>
            <a:chExt cx="4100654" cy="72490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100654" cy="724902"/>
            </a:xfrm>
            <a:custGeom>
              <a:avLst/>
              <a:gdLst/>
              <a:ahLst/>
              <a:cxnLst/>
              <a:rect r="r" b="b" t="t" l="l"/>
              <a:pathLst>
                <a:path h="724902" w="4100654">
                  <a:moveTo>
                    <a:pt x="0" y="0"/>
                  </a:moveTo>
                  <a:lnTo>
                    <a:pt x="4100654" y="0"/>
                  </a:lnTo>
                  <a:lnTo>
                    <a:pt x="4100654" y="724902"/>
                  </a:lnTo>
                  <a:lnTo>
                    <a:pt x="0" y="724902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4100654" cy="7630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true" rot="5400000">
            <a:off x="12306579" y="7838196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766196" y="2172206"/>
                </a:moveTo>
                <a:lnTo>
                  <a:pt x="0" y="2172206"/>
                </a:lnTo>
                <a:lnTo>
                  <a:pt x="0" y="0"/>
                </a:lnTo>
                <a:lnTo>
                  <a:pt x="766196" y="0"/>
                </a:lnTo>
                <a:lnTo>
                  <a:pt x="766196" y="217220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66493" y="1807801"/>
            <a:ext cx="10160739" cy="4284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PLAN SMARTER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WITH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FACILITY CONDITION ASSESSMENTS</a:t>
            </a:r>
          </a:p>
          <a:p>
            <a:pPr algn="l">
              <a:lnSpc>
                <a:spcPts val="6650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33168" y="5831717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19" y="0"/>
                </a:lnTo>
                <a:lnTo>
                  <a:pt x="684319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52225" y="6004809"/>
            <a:ext cx="8984327" cy="32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VALUATES BUILDING SYSTEMS AND INFRASTRUCTURE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2700" y="7017111"/>
            <a:ext cx="10191396" cy="649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sz="24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RECASTS MAINTENANCE COSTS AND LIFECYCLE NEEDS</a:t>
            </a:r>
          </a:p>
          <a:p>
            <a:pPr algn="l">
              <a:lnSpc>
                <a:spcPts val="2568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242700" y="7979473"/>
            <a:ext cx="8984327" cy="32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RTS SMARTER CAPITAL PLANNING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33168" y="6836136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19" y="0"/>
                </a:lnTo>
                <a:lnTo>
                  <a:pt x="684319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58381" y="7806381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19" y="0"/>
                </a:lnTo>
                <a:lnTo>
                  <a:pt x="684319" y="595359"/>
                </a:lnTo>
                <a:lnTo>
                  <a:pt x="0" y="5953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307329" y="1233963"/>
            <a:ext cx="4048692" cy="4048692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8295" t="0" r="-13868" b="0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0665331" y="3493818"/>
            <a:ext cx="4048692" cy="4048692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2941" t="0" r="0" b="0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4031034" y="4962832"/>
            <a:ext cx="4048692" cy="4048692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2941" t="0" r="0" b="0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sp>
        <p:nvSpPr>
          <p:cNvPr name="TextBox 30" id="30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094367" y="9571495"/>
            <a:ext cx="678730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u="sng" b="true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Sample Facility Assessment Report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888794" y="1438770"/>
            <a:ext cx="14002339" cy="4620933"/>
            <a:chOff x="0" y="0"/>
            <a:chExt cx="18669785" cy="61612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0524629" y="531463"/>
              <a:ext cx="8145156" cy="5629781"/>
              <a:chOff x="0" y="0"/>
              <a:chExt cx="1332514" cy="92100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332514" cy="921009"/>
              </a:xfrm>
              <a:custGeom>
                <a:avLst/>
                <a:gdLst/>
                <a:ahLst/>
                <a:cxnLst/>
                <a:rect r="r" b="b" t="t" l="l"/>
                <a:pathLst>
                  <a:path h="921009" w="1332514">
                    <a:moveTo>
                      <a:pt x="0" y="0"/>
                    </a:moveTo>
                    <a:lnTo>
                      <a:pt x="1332514" y="0"/>
                    </a:lnTo>
                    <a:lnTo>
                      <a:pt x="1332514" y="921009"/>
                    </a:lnTo>
                    <a:lnTo>
                      <a:pt x="0" y="921009"/>
                    </a:lnTo>
                    <a:close/>
                  </a:path>
                </a:pathLst>
              </a:custGeom>
              <a:solidFill>
                <a:srgbClr val="C7CDC0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1332514" cy="959109"/>
              </a:xfrm>
              <a:prstGeom prst="rect">
                <a:avLst/>
              </a:prstGeom>
            </p:spPr>
            <p:txBody>
              <a:bodyPr anchor="ctr" rtlCol="false" tIns="47861" lIns="47861" bIns="47861" rIns="47861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11965500" y="1292706"/>
              <a:ext cx="5115956" cy="4695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69"/>
                </a:lnSpc>
              </a:pPr>
              <a:r>
                <a:rPr lang="en-US" sz="3146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Prepared for:</a:t>
              </a:r>
            </a:p>
            <a:p>
              <a:pPr algn="l">
                <a:lnSpc>
                  <a:spcPts val="3290"/>
                </a:lnSpc>
              </a:pP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</a:t>
              </a: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Marysville PD </a:t>
              </a:r>
            </a:p>
            <a:p>
              <a:pPr algn="l">
                <a:lnSpc>
                  <a:spcPts val="3290"/>
                </a:lnSpc>
              </a:pP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530-749-3900</a:t>
              </a:r>
            </a:p>
            <a:p>
              <a:pPr algn="l">
                <a:lnSpc>
                  <a:spcPts val="3342"/>
                </a:lnSpc>
              </a:pPr>
            </a:p>
            <a:p>
              <a:pPr algn="l">
                <a:lnSpc>
                  <a:spcPts val="3869"/>
                </a:lnSpc>
              </a:pPr>
              <a:r>
                <a:rPr lang="en-US" sz="3146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Inspector:</a:t>
              </a:r>
            </a:p>
            <a:p>
              <a:pPr algn="l">
                <a:lnSpc>
                  <a:spcPts val="3290"/>
                </a:lnSpc>
              </a:pP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</a:t>
              </a: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Craig Mcbride</a:t>
              </a:r>
            </a:p>
            <a:p>
              <a:pPr algn="l">
                <a:lnSpc>
                  <a:spcPts val="3290"/>
                </a:lnSpc>
              </a:pPr>
              <a:r>
                <a:rPr lang="en-US" sz="26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Dated 8/25/28</a:t>
              </a:r>
            </a:p>
            <a:p>
              <a:pPr algn="l">
                <a:lnSpc>
                  <a:spcPts val="3869"/>
                </a:lnSpc>
              </a:pPr>
            </a:p>
          </p:txBody>
        </p:sp>
        <p:grpSp>
          <p:nvGrpSpPr>
            <p:cNvPr name="Group 7" id="7"/>
            <p:cNvGrpSpPr/>
            <p:nvPr/>
          </p:nvGrpSpPr>
          <p:grpSpPr>
            <a:xfrm rot="0">
              <a:off x="0" y="0"/>
              <a:ext cx="17225039" cy="1062925"/>
              <a:chOff x="0" y="0"/>
              <a:chExt cx="3844263" cy="23722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844263" cy="237222"/>
              </a:xfrm>
              <a:custGeom>
                <a:avLst/>
                <a:gdLst/>
                <a:ahLst/>
                <a:cxnLst/>
                <a:rect r="r" b="b" t="t" l="l"/>
                <a:pathLst>
                  <a:path h="237222" w="3844263">
                    <a:moveTo>
                      <a:pt x="203200" y="0"/>
                    </a:moveTo>
                    <a:lnTo>
                      <a:pt x="3844263" y="0"/>
                    </a:lnTo>
                    <a:lnTo>
                      <a:pt x="3641063" y="237222"/>
                    </a:lnTo>
                    <a:lnTo>
                      <a:pt x="0" y="237222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101600" y="-38100"/>
                <a:ext cx="3641063" cy="275322"/>
              </a:xfrm>
              <a:prstGeom prst="rect">
                <a:avLst/>
              </a:prstGeom>
            </p:spPr>
            <p:txBody>
              <a:bodyPr anchor="ctr" rtlCol="false" tIns="47861" lIns="47861" bIns="47861" rIns="47861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0847673" y="287432"/>
              <a:ext cx="5499553" cy="4413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38"/>
                </a:lnSpc>
              </a:pPr>
              <a:r>
                <a:rPr lang="en-US" sz="214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316 6th St, Marysville, CA 95901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05766" y="142875"/>
            <a:ext cx="3983475" cy="1234730"/>
          </a:xfrm>
          <a:custGeom>
            <a:avLst/>
            <a:gdLst/>
            <a:ahLst/>
            <a:cxnLst/>
            <a:rect r="r" b="b" t="t" l="l"/>
            <a:pathLst>
              <a:path h="1234730" w="3983475">
                <a:moveTo>
                  <a:pt x="0" y="0"/>
                </a:moveTo>
                <a:lnTo>
                  <a:pt x="3983475" y="0"/>
                </a:lnTo>
                <a:lnTo>
                  <a:pt x="3983475" y="1234730"/>
                </a:lnTo>
                <a:lnTo>
                  <a:pt x="0" y="1234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12961" y="330919"/>
            <a:ext cx="13671514" cy="1405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56"/>
              </a:lnSpc>
            </a:pPr>
            <a:r>
              <a:rPr lang="en-US" sz="4912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FACILITY ASSESSMENT REPORT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60232" y="1726481"/>
            <a:ext cx="7162343" cy="449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7"/>
              </a:lnSpc>
            </a:pPr>
            <a:r>
              <a:rPr lang="en-US" sz="2904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 SAMPLE PRESENTATION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6396667" y="2406335"/>
            <a:ext cx="11891333" cy="7862312"/>
          </a:xfrm>
          <a:custGeom>
            <a:avLst/>
            <a:gdLst/>
            <a:ahLst/>
            <a:cxnLst/>
            <a:rect r="r" b="b" t="t" l="l"/>
            <a:pathLst>
              <a:path h="7862312" w="11891333">
                <a:moveTo>
                  <a:pt x="0" y="0"/>
                </a:moveTo>
                <a:lnTo>
                  <a:pt x="11891333" y="0"/>
                </a:lnTo>
                <a:lnTo>
                  <a:pt x="11891333" y="7862312"/>
                </a:lnTo>
                <a:lnTo>
                  <a:pt x="0" y="786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629" t="-7099" r="0" b="-13252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6337491"/>
            <a:ext cx="6396667" cy="3949509"/>
          </a:xfrm>
          <a:custGeom>
            <a:avLst/>
            <a:gdLst/>
            <a:ahLst/>
            <a:cxnLst/>
            <a:rect r="r" b="b" t="t" l="l"/>
            <a:pathLst>
              <a:path h="3949509" w="6396667">
                <a:moveTo>
                  <a:pt x="0" y="0"/>
                </a:moveTo>
                <a:lnTo>
                  <a:pt x="6396667" y="0"/>
                </a:lnTo>
                <a:lnTo>
                  <a:pt x="6396667" y="3949509"/>
                </a:lnTo>
                <a:lnTo>
                  <a:pt x="0" y="3949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4789241" y="9835980"/>
            <a:ext cx="1414261" cy="378752"/>
            <a:chOff x="0" y="0"/>
            <a:chExt cx="946531" cy="25349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0" y="64135"/>
              <a:ext cx="123571" cy="125095"/>
            </a:xfrm>
            <a:custGeom>
              <a:avLst/>
              <a:gdLst/>
              <a:ahLst/>
              <a:cxnLst/>
              <a:rect r="r" b="b" t="t" l="l"/>
              <a:pathLst>
                <a:path h="125095" w="123571">
                  <a:moveTo>
                    <a:pt x="4572" y="0"/>
                  </a:moveTo>
                  <a:lnTo>
                    <a:pt x="21336" y="0"/>
                  </a:lnTo>
                  <a:lnTo>
                    <a:pt x="62611" y="102235"/>
                  </a:lnTo>
                  <a:lnTo>
                    <a:pt x="102362" y="0"/>
                  </a:lnTo>
                  <a:lnTo>
                    <a:pt x="119126" y="0"/>
                  </a:lnTo>
                  <a:lnTo>
                    <a:pt x="68707" y="125095"/>
                  </a:lnTo>
                  <a:lnTo>
                    <a:pt x="54991" y="125095"/>
                  </a:lnTo>
                  <a:lnTo>
                    <a:pt x="4572" y="0"/>
                  </a:lnTo>
                  <a:close/>
                  <a:moveTo>
                    <a:pt x="0" y="0"/>
                  </a:moveTo>
                  <a:lnTo>
                    <a:pt x="13716" y="0"/>
                  </a:lnTo>
                  <a:lnTo>
                    <a:pt x="16764" y="76327"/>
                  </a:lnTo>
                  <a:lnTo>
                    <a:pt x="16764" y="125095"/>
                  </a:lnTo>
                  <a:lnTo>
                    <a:pt x="0" y="125095"/>
                  </a:lnTo>
                  <a:lnTo>
                    <a:pt x="0" y="0"/>
                  </a:lnTo>
                  <a:close/>
                  <a:moveTo>
                    <a:pt x="109855" y="0"/>
                  </a:moveTo>
                  <a:lnTo>
                    <a:pt x="123571" y="0"/>
                  </a:lnTo>
                  <a:lnTo>
                    <a:pt x="123571" y="125095"/>
                  </a:lnTo>
                  <a:lnTo>
                    <a:pt x="108331" y="125095"/>
                  </a:lnTo>
                  <a:lnTo>
                    <a:pt x="108331" y="76327"/>
                  </a:lnTo>
                  <a:lnTo>
                    <a:pt x="10985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05486" y="64135"/>
              <a:ext cx="109855" cy="125095"/>
            </a:xfrm>
            <a:custGeom>
              <a:avLst/>
              <a:gdLst/>
              <a:ahLst/>
              <a:cxnLst/>
              <a:rect r="r" b="b" t="t" l="l"/>
              <a:pathLst>
                <a:path h="125095" w="109855">
                  <a:moveTo>
                    <a:pt x="59436" y="10668"/>
                  </a:moveTo>
                  <a:lnTo>
                    <a:pt x="18288" y="125095"/>
                  </a:lnTo>
                  <a:lnTo>
                    <a:pt x="0" y="125095"/>
                  </a:lnTo>
                  <a:lnTo>
                    <a:pt x="48895" y="0"/>
                  </a:lnTo>
                  <a:lnTo>
                    <a:pt x="59563" y="0"/>
                  </a:lnTo>
                  <a:lnTo>
                    <a:pt x="59563" y="10668"/>
                  </a:lnTo>
                  <a:close/>
                  <a:moveTo>
                    <a:pt x="92964" y="125095"/>
                  </a:moveTo>
                  <a:lnTo>
                    <a:pt x="51816" y="10668"/>
                  </a:lnTo>
                  <a:lnTo>
                    <a:pt x="51816" y="0"/>
                  </a:lnTo>
                  <a:lnTo>
                    <a:pt x="62484" y="0"/>
                  </a:lnTo>
                  <a:lnTo>
                    <a:pt x="109855" y="125095"/>
                  </a:lnTo>
                  <a:lnTo>
                    <a:pt x="92964" y="125095"/>
                  </a:lnTo>
                  <a:close/>
                  <a:moveTo>
                    <a:pt x="91440" y="79375"/>
                  </a:moveTo>
                  <a:lnTo>
                    <a:pt x="91440" y="93091"/>
                  </a:lnTo>
                  <a:lnTo>
                    <a:pt x="21209" y="93091"/>
                  </a:lnTo>
                  <a:lnTo>
                    <a:pt x="21209" y="79375"/>
                  </a:lnTo>
                  <a:lnTo>
                    <a:pt x="91440" y="793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32105" y="64135"/>
              <a:ext cx="90043" cy="125095"/>
            </a:xfrm>
            <a:custGeom>
              <a:avLst/>
              <a:gdLst/>
              <a:ahLst/>
              <a:cxnLst/>
              <a:rect r="r" b="b" t="t" l="l"/>
              <a:pathLst>
                <a:path h="125095" w="90043">
                  <a:moveTo>
                    <a:pt x="47371" y="76327"/>
                  </a:moveTo>
                  <a:lnTo>
                    <a:pt x="13716" y="76327"/>
                  </a:lnTo>
                  <a:lnTo>
                    <a:pt x="13716" y="62484"/>
                  </a:lnTo>
                  <a:lnTo>
                    <a:pt x="47371" y="62484"/>
                  </a:lnTo>
                  <a:cubicBezTo>
                    <a:pt x="53467" y="62484"/>
                    <a:pt x="58039" y="60960"/>
                    <a:pt x="62611" y="59436"/>
                  </a:cubicBezTo>
                  <a:cubicBezTo>
                    <a:pt x="65659" y="57912"/>
                    <a:pt x="68707" y="54864"/>
                    <a:pt x="71755" y="50292"/>
                  </a:cubicBezTo>
                  <a:cubicBezTo>
                    <a:pt x="73279" y="47244"/>
                    <a:pt x="73279" y="42672"/>
                    <a:pt x="73279" y="38100"/>
                  </a:cubicBezTo>
                  <a:cubicBezTo>
                    <a:pt x="73279" y="33528"/>
                    <a:pt x="73279" y="30480"/>
                    <a:pt x="71755" y="25908"/>
                  </a:cubicBezTo>
                  <a:cubicBezTo>
                    <a:pt x="68707" y="22860"/>
                    <a:pt x="65659" y="19812"/>
                    <a:pt x="62611" y="16764"/>
                  </a:cubicBezTo>
                  <a:cubicBezTo>
                    <a:pt x="58039" y="15240"/>
                    <a:pt x="53467" y="13716"/>
                    <a:pt x="47371" y="13716"/>
                  </a:cubicBezTo>
                  <a:lnTo>
                    <a:pt x="16764" y="13716"/>
                  </a:lnTo>
                  <a:lnTo>
                    <a:pt x="16764" y="125095"/>
                  </a:lnTo>
                  <a:lnTo>
                    <a:pt x="0" y="125095"/>
                  </a:lnTo>
                  <a:lnTo>
                    <a:pt x="0" y="0"/>
                  </a:lnTo>
                  <a:lnTo>
                    <a:pt x="47371" y="0"/>
                  </a:lnTo>
                  <a:cubicBezTo>
                    <a:pt x="56515" y="0"/>
                    <a:pt x="64135" y="1524"/>
                    <a:pt x="70231" y="4572"/>
                  </a:cubicBezTo>
                  <a:cubicBezTo>
                    <a:pt x="76327" y="7620"/>
                    <a:pt x="82423" y="12192"/>
                    <a:pt x="85471" y="18288"/>
                  </a:cubicBezTo>
                  <a:cubicBezTo>
                    <a:pt x="88519" y="24384"/>
                    <a:pt x="90043" y="30480"/>
                    <a:pt x="90043" y="38100"/>
                  </a:cubicBezTo>
                  <a:cubicBezTo>
                    <a:pt x="90043" y="45720"/>
                    <a:pt x="88519" y="53340"/>
                    <a:pt x="85471" y="57912"/>
                  </a:cubicBezTo>
                  <a:cubicBezTo>
                    <a:pt x="82423" y="64008"/>
                    <a:pt x="76327" y="68580"/>
                    <a:pt x="70231" y="71628"/>
                  </a:cubicBezTo>
                  <a:cubicBezTo>
                    <a:pt x="64135" y="74676"/>
                    <a:pt x="56515" y="76327"/>
                    <a:pt x="47371" y="763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475615" y="64135"/>
              <a:ext cx="106680" cy="125095"/>
            </a:xfrm>
            <a:custGeom>
              <a:avLst/>
              <a:gdLst/>
              <a:ahLst/>
              <a:cxnLst/>
              <a:rect r="r" b="b" t="t" l="l"/>
              <a:pathLst>
                <a:path h="125095" w="106680">
                  <a:moveTo>
                    <a:pt x="51816" y="106807"/>
                  </a:moveTo>
                  <a:lnTo>
                    <a:pt x="88392" y="0"/>
                  </a:lnTo>
                  <a:lnTo>
                    <a:pt x="106680" y="0"/>
                  </a:lnTo>
                  <a:lnTo>
                    <a:pt x="59436" y="125095"/>
                  </a:lnTo>
                  <a:lnTo>
                    <a:pt x="47244" y="125095"/>
                  </a:lnTo>
                  <a:lnTo>
                    <a:pt x="51816" y="106807"/>
                  </a:lnTo>
                  <a:close/>
                  <a:moveTo>
                    <a:pt x="16637" y="0"/>
                  </a:moveTo>
                  <a:lnTo>
                    <a:pt x="53340" y="106807"/>
                  </a:lnTo>
                  <a:lnTo>
                    <a:pt x="57912" y="125095"/>
                  </a:lnTo>
                  <a:lnTo>
                    <a:pt x="45720" y="125095"/>
                  </a:lnTo>
                  <a:lnTo>
                    <a:pt x="0" y="0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99059" y="63500"/>
              <a:ext cx="16764" cy="126492"/>
            </a:xfrm>
            <a:custGeom>
              <a:avLst/>
              <a:gdLst/>
              <a:ahLst/>
              <a:cxnLst/>
              <a:rect r="r" b="b" t="t" l="l"/>
              <a:pathLst>
                <a:path h="126492" w="16764">
                  <a:moveTo>
                    <a:pt x="0" y="0"/>
                  </a:moveTo>
                  <a:lnTo>
                    <a:pt x="16764" y="0"/>
                  </a:lnTo>
                  <a:lnTo>
                    <a:pt x="16764" y="126492"/>
                  </a:lnTo>
                  <a:lnTo>
                    <a:pt x="0" y="126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46430" y="64135"/>
              <a:ext cx="79375" cy="125095"/>
            </a:xfrm>
            <a:custGeom>
              <a:avLst/>
              <a:gdLst/>
              <a:ahLst/>
              <a:cxnLst/>
              <a:rect r="r" b="b" t="t" l="l"/>
              <a:pathLst>
                <a:path h="125095" w="79375">
                  <a:moveTo>
                    <a:pt x="79375" y="111379"/>
                  </a:moveTo>
                  <a:lnTo>
                    <a:pt x="79375" y="125095"/>
                  </a:lnTo>
                  <a:lnTo>
                    <a:pt x="12319" y="125095"/>
                  </a:lnTo>
                  <a:lnTo>
                    <a:pt x="12319" y="111379"/>
                  </a:lnTo>
                  <a:lnTo>
                    <a:pt x="79375" y="111379"/>
                  </a:lnTo>
                  <a:close/>
                  <a:moveTo>
                    <a:pt x="16891" y="0"/>
                  </a:moveTo>
                  <a:lnTo>
                    <a:pt x="16891" y="125095"/>
                  </a:lnTo>
                  <a:lnTo>
                    <a:pt x="0" y="125095"/>
                  </a:lnTo>
                  <a:lnTo>
                    <a:pt x="0" y="0"/>
                  </a:lnTo>
                  <a:lnTo>
                    <a:pt x="16891" y="0"/>
                  </a:lnTo>
                  <a:close/>
                  <a:moveTo>
                    <a:pt x="70231" y="53340"/>
                  </a:moveTo>
                  <a:lnTo>
                    <a:pt x="70231" y="67056"/>
                  </a:lnTo>
                  <a:lnTo>
                    <a:pt x="12319" y="67056"/>
                  </a:lnTo>
                  <a:lnTo>
                    <a:pt x="12319" y="53340"/>
                  </a:lnTo>
                  <a:lnTo>
                    <a:pt x="70231" y="53340"/>
                  </a:lnTo>
                  <a:close/>
                  <a:moveTo>
                    <a:pt x="77851" y="0"/>
                  </a:moveTo>
                  <a:lnTo>
                    <a:pt x="77851" y="13716"/>
                  </a:lnTo>
                  <a:lnTo>
                    <a:pt x="12319" y="13716"/>
                  </a:lnTo>
                  <a:lnTo>
                    <a:pt x="12319" y="0"/>
                  </a:lnTo>
                  <a:lnTo>
                    <a:pt x="7785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36600" y="64135"/>
              <a:ext cx="146431" cy="125095"/>
            </a:xfrm>
            <a:custGeom>
              <a:avLst/>
              <a:gdLst/>
              <a:ahLst/>
              <a:cxnLst/>
              <a:rect r="r" b="b" t="t" l="l"/>
              <a:pathLst>
                <a:path h="125095" w="146431">
                  <a:moveTo>
                    <a:pt x="42545" y="86995"/>
                  </a:moveTo>
                  <a:lnTo>
                    <a:pt x="67056" y="0"/>
                  </a:lnTo>
                  <a:lnTo>
                    <a:pt x="79248" y="0"/>
                  </a:lnTo>
                  <a:lnTo>
                    <a:pt x="71628" y="33528"/>
                  </a:lnTo>
                  <a:lnTo>
                    <a:pt x="45720" y="125095"/>
                  </a:lnTo>
                  <a:lnTo>
                    <a:pt x="33528" y="125095"/>
                  </a:lnTo>
                  <a:lnTo>
                    <a:pt x="42672" y="86995"/>
                  </a:lnTo>
                  <a:close/>
                  <a:moveTo>
                    <a:pt x="16764" y="0"/>
                  </a:moveTo>
                  <a:lnTo>
                    <a:pt x="36576" y="85471"/>
                  </a:lnTo>
                  <a:lnTo>
                    <a:pt x="42672" y="125095"/>
                  </a:lnTo>
                  <a:lnTo>
                    <a:pt x="30480" y="125095"/>
                  </a:lnTo>
                  <a:lnTo>
                    <a:pt x="0" y="0"/>
                  </a:lnTo>
                  <a:lnTo>
                    <a:pt x="16764" y="0"/>
                  </a:lnTo>
                  <a:close/>
                  <a:moveTo>
                    <a:pt x="111379" y="85471"/>
                  </a:moveTo>
                  <a:lnTo>
                    <a:pt x="129540" y="0"/>
                  </a:lnTo>
                  <a:lnTo>
                    <a:pt x="146431" y="0"/>
                  </a:lnTo>
                  <a:lnTo>
                    <a:pt x="117348" y="125095"/>
                  </a:lnTo>
                  <a:lnTo>
                    <a:pt x="105156" y="125095"/>
                  </a:lnTo>
                  <a:lnTo>
                    <a:pt x="111252" y="85471"/>
                  </a:lnTo>
                  <a:close/>
                  <a:moveTo>
                    <a:pt x="80899" y="0"/>
                  </a:moveTo>
                  <a:lnTo>
                    <a:pt x="105283" y="86995"/>
                  </a:lnTo>
                  <a:lnTo>
                    <a:pt x="114427" y="125095"/>
                  </a:lnTo>
                  <a:lnTo>
                    <a:pt x="102235" y="125095"/>
                  </a:lnTo>
                  <a:lnTo>
                    <a:pt x="76200" y="33528"/>
                  </a:lnTo>
                  <a:lnTo>
                    <a:pt x="68580" y="0"/>
                  </a:lnTo>
                  <a:lnTo>
                    <a:pt x="8077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cover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36622" y="316003"/>
            <a:ext cx="6330271" cy="975499"/>
            <a:chOff x="0" y="0"/>
            <a:chExt cx="1667232" cy="256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7232" cy="256922"/>
            </a:xfrm>
            <a:custGeom>
              <a:avLst/>
              <a:gdLst/>
              <a:ahLst/>
              <a:cxnLst/>
              <a:rect r="r" b="b" t="t" l="l"/>
              <a:pathLst>
                <a:path h="256922" w="1667232">
                  <a:moveTo>
                    <a:pt x="80718" y="0"/>
                  </a:moveTo>
                  <a:lnTo>
                    <a:pt x="1586514" y="0"/>
                  </a:lnTo>
                  <a:cubicBezTo>
                    <a:pt x="1607922" y="0"/>
                    <a:pt x="1628453" y="8504"/>
                    <a:pt x="1643590" y="23642"/>
                  </a:cubicBezTo>
                  <a:cubicBezTo>
                    <a:pt x="1658728" y="38779"/>
                    <a:pt x="1667232" y="59310"/>
                    <a:pt x="1667232" y="80718"/>
                  </a:cubicBezTo>
                  <a:lnTo>
                    <a:pt x="1667232" y="176204"/>
                  </a:lnTo>
                  <a:cubicBezTo>
                    <a:pt x="1667232" y="197611"/>
                    <a:pt x="1658728" y="218142"/>
                    <a:pt x="1643590" y="233280"/>
                  </a:cubicBezTo>
                  <a:cubicBezTo>
                    <a:pt x="1628453" y="248417"/>
                    <a:pt x="1607922" y="256922"/>
                    <a:pt x="1586514" y="256922"/>
                  </a:cubicBezTo>
                  <a:lnTo>
                    <a:pt x="80718" y="256922"/>
                  </a:lnTo>
                  <a:cubicBezTo>
                    <a:pt x="59310" y="256922"/>
                    <a:pt x="38779" y="248417"/>
                    <a:pt x="23642" y="233280"/>
                  </a:cubicBezTo>
                  <a:cubicBezTo>
                    <a:pt x="8504" y="218142"/>
                    <a:pt x="0" y="197611"/>
                    <a:pt x="0" y="176204"/>
                  </a:cubicBezTo>
                  <a:lnTo>
                    <a:pt x="0" y="80718"/>
                  </a:lnTo>
                  <a:cubicBezTo>
                    <a:pt x="0" y="59310"/>
                    <a:pt x="8504" y="38779"/>
                    <a:pt x="23642" y="23642"/>
                  </a:cubicBezTo>
                  <a:cubicBezTo>
                    <a:pt x="38779" y="8504"/>
                    <a:pt x="59310" y="0"/>
                    <a:pt x="80718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6723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8258" y="1291503"/>
            <a:ext cx="8350964" cy="8966922"/>
          </a:xfrm>
          <a:custGeom>
            <a:avLst/>
            <a:gdLst/>
            <a:ahLst/>
            <a:cxnLst/>
            <a:rect r="r" b="b" t="t" l="l"/>
            <a:pathLst>
              <a:path h="8966922" w="8350964">
                <a:moveTo>
                  <a:pt x="0" y="0"/>
                </a:moveTo>
                <a:lnTo>
                  <a:pt x="8350963" y="0"/>
                </a:lnTo>
                <a:lnTo>
                  <a:pt x="8350963" y="8966922"/>
                </a:lnTo>
                <a:lnTo>
                  <a:pt x="0" y="8966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207006" y="9032344"/>
            <a:ext cx="13970931" cy="2143581"/>
            <a:chOff x="0" y="0"/>
            <a:chExt cx="1063951" cy="1632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3951" cy="163244"/>
            </a:xfrm>
            <a:custGeom>
              <a:avLst/>
              <a:gdLst/>
              <a:ahLst/>
              <a:cxnLst/>
              <a:rect r="r" b="b" t="t" l="l"/>
              <a:pathLst>
                <a:path h="163244" w="1063951">
                  <a:moveTo>
                    <a:pt x="203200" y="0"/>
                  </a:moveTo>
                  <a:lnTo>
                    <a:pt x="1063951" y="0"/>
                  </a:lnTo>
                  <a:lnTo>
                    <a:pt x="860751" y="163244"/>
                  </a:lnTo>
                  <a:lnTo>
                    <a:pt x="0" y="16324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860751" cy="201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135946" y="5751351"/>
            <a:ext cx="8677674" cy="4352784"/>
            <a:chOff x="0" y="0"/>
            <a:chExt cx="1783342" cy="894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83342" cy="894537"/>
            </a:xfrm>
            <a:custGeom>
              <a:avLst/>
              <a:gdLst/>
              <a:ahLst/>
              <a:cxnLst/>
              <a:rect r="r" b="b" t="t" l="l"/>
              <a:pathLst>
                <a:path h="894537" w="1783342">
                  <a:moveTo>
                    <a:pt x="0" y="0"/>
                  </a:moveTo>
                  <a:lnTo>
                    <a:pt x="1783342" y="0"/>
                  </a:lnTo>
                  <a:lnTo>
                    <a:pt x="1783342" y="894537"/>
                  </a:lnTo>
                  <a:lnTo>
                    <a:pt x="0" y="894537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783342" cy="932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585897" y="5232588"/>
            <a:ext cx="5606822" cy="975499"/>
            <a:chOff x="0" y="0"/>
            <a:chExt cx="1476694" cy="2569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76694" cy="256922"/>
            </a:xfrm>
            <a:custGeom>
              <a:avLst/>
              <a:gdLst/>
              <a:ahLst/>
              <a:cxnLst/>
              <a:rect r="r" b="b" t="t" l="l"/>
              <a:pathLst>
                <a:path h="256922" w="1476694">
                  <a:moveTo>
                    <a:pt x="91133" y="0"/>
                  </a:moveTo>
                  <a:lnTo>
                    <a:pt x="1385561" y="0"/>
                  </a:lnTo>
                  <a:cubicBezTo>
                    <a:pt x="1409731" y="0"/>
                    <a:pt x="1432911" y="9601"/>
                    <a:pt x="1450002" y="26692"/>
                  </a:cubicBezTo>
                  <a:cubicBezTo>
                    <a:pt x="1467093" y="43783"/>
                    <a:pt x="1476694" y="66963"/>
                    <a:pt x="1476694" y="91133"/>
                  </a:cubicBezTo>
                  <a:lnTo>
                    <a:pt x="1476694" y="165789"/>
                  </a:lnTo>
                  <a:cubicBezTo>
                    <a:pt x="1476694" y="216120"/>
                    <a:pt x="1435892" y="256922"/>
                    <a:pt x="1385561" y="256922"/>
                  </a:cubicBezTo>
                  <a:lnTo>
                    <a:pt x="91133" y="256922"/>
                  </a:lnTo>
                  <a:cubicBezTo>
                    <a:pt x="40802" y="256922"/>
                    <a:pt x="0" y="216120"/>
                    <a:pt x="0" y="165789"/>
                  </a:cubicBezTo>
                  <a:lnTo>
                    <a:pt x="0" y="91133"/>
                  </a:lnTo>
                  <a:cubicBezTo>
                    <a:pt x="0" y="40802"/>
                    <a:pt x="40802" y="0"/>
                    <a:pt x="91133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476694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013880" y="822803"/>
            <a:ext cx="8677674" cy="4190710"/>
            <a:chOff x="0" y="0"/>
            <a:chExt cx="1783342" cy="8612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3342" cy="861230"/>
            </a:xfrm>
            <a:custGeom>
              <a:avLst/>
              <a:gdLst/>
              <a:ahLst/>
              <a:cxnLst/>
              <a:rect r="r" b="b" t="t" l="l"/>
              <a:pathLst>
                <a:path h="861230" w="1783342">
                  <a:moveTo>
                    <a:pt x="0" y="0"/>
                  </a:moveTo>
                  <a:lnTo>
                    <a:pt x="1783342" y="0"/>
                  </a:lnTo>
                  <a:lnTo>
                    <a:pt x="1783342" y="861230"/>
                  </a:lnTo>
                  <a:lnTo>
                    <a:pt x="0" y="861230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783342" cy="899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666494" y="221920"/>
            <a:ext cx="8395283" cy="975499"/>
            <a:chOff x="0" y="0"/>
            <a:chExt cx="11193710" cy="1300665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1193710" cy="1300665"/>
              <a:chOff x="0" y="0"/>
              <a:chExt cx="2211103" cy="25692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211103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211103">
                    <a:moveTo>
                      <a:pt x="60864" y="0"/>
                    </a:moveTo>
                    <a:lnTo>
                      <a:pt x="2150240" y="0"/>
                    </a:lnTo>
                    <a:cubicBezTo>
                      <a:pt x="2166382" y="0"/>
                      <a:pt x="2181863" y="6412"/>
                      <a:pt x="2193277" y="17827"/>
                    </a:cubicBezTo>
                    <a:cubicBezTo>
                      <a:pt x="2204691" y="29241"/>
                      <a:pt x="2211103" y="44722"/>
                      <a:pt x="2211103" y="60864"/>
                    </a:cubicBezTo>
                    <a:lnTo>
                      <a:pt x="2211103" y="196058"/>
                    </a:lnTo>
                    <a:cubicBezTo>
                      <a:pt x="2211103" y="212200"/>
                      <a:pt x="2204691" y="227681"/>
                      <a:pt x="2193277" y="239095"/>
                    </a:cubicBezTo>
                    <a:cubicBezTo>
                      <a:pt x="2181863" y="250509"/>
                      <a:pt x="2166382" y="256922"/>
                      <a:pt x="2150240" y="256922"/>
                    </a:cubicBezTo>
                    <a:lnTo>
                      <a:pt x="60864" y="256922"/>
                    </a:lnTo>
                    <a:cubicBezTo>
                      <a:pt x="44722" y="256922"/>
                      <a:pt x="29241" y="250509"/>
                      <a:pt x="17827" y="239095"/>
                    </a:cubicBezTo>
                    <a:cubicBezTo>
                      <a:pt x="6412" y="227681"/>
                      <a:pt x="0" y="212200"/>
                      <a:pt x="0" y="196058"/>
                    </a:cubicBezTo>
                    <a:lnTo>
                      <a:pt x="0" y="60864"/>
                    </a:lnTo>
                    <a:cubicBezTo>
                      <a:pt x="0" y="44722"/>
                      <a:pt x="6412" y="29241"/>
                      <a:pt x="17827" y="17827"/>
                    </a:cubicBezTo>
                    <a:cubicBezTo>
                      <a:pt x="29241" y="6412"/>
                      <a:pt x="44722" y="0"/>
                      <a:pt x="60864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2211103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1666173" y="367461"/>
              <a:ext cx="7861365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EXECUTIVE SUMMARY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613008" y="601124"/>
            <a:ext cx="5896024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BUILDING DATA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60617" y="5508184"/>
            <a:ext cx="5896024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LIMITATIONS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061505" y="6331912"/>
            <a:ext cx="8395362" cy="3704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Inspection is visual only; hidden or inaccessible areas were not evaluated.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destructive testing (inside walls, underground, sealed systems) was conducted.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Seasonal/weather conditions may affect observed conditions.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Specialized systems (e.g., fire suppression, security, renewable energy) were outside the scope.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Findings provide a snapshot on the day of inspection; not a guarantee of future performance.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013880" y="1243878"/>
            <a:ext cx="8225591" cy="407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facility shows signs of aging with issues across site, interior, roofing, plumbing, electrical, and HVAC systems.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High-priority concerns include: roof replacement, drainage improvements, HVAC upgrades, and electrical safety hazards.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Immediate attention should be given to safety risks (exposed wiring, damaged steps, drainage problems).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Capital improvements such as HVAC replacement and roof work are projected within the next 5 years.</a:t>
            </a:r>
          </a:p>
          <a:p>
            <a:pPr algn="l">
              <a:lnSpc>
                <a:spcPts val="2953"/>
              </a:lnSpc>
            </a:pPr>
          </a:p>
        </p:txBody>
      </p:sp>
    </p:spTree>
  </p:cSld>
  <p:clrMapOvr>
    <a:masterClrMapping/>
  </p:clrMapOvr>
  <p:transition spd="slow">
    <p:cover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27076" y="913143"/>
            <a:ext cx="18615076" cy="9615975"/>
            <a:chOff x="0" y="0"/>
            <a:chExt cx="3825570" cy="19761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25570" cy="1976172"/>
            </a:xfrm>
            <a:custGeom>
              <a:avLst/>
              <a:gdLst/>
              <a:ahLst/>
              <a:cxnLst/>
              <a:rect r="r" b="b" t="t" l="l"/>
              <a:pathLst>
                <a:path h="1976172" w="3825570">
                  <a:moveTo>
                    <a:pt x="0" y="0"/>
                  </a:moveTo>
                  <a:lnTo>
                    <a:pt x="3825570" y="0"/>
                  </a:lnTo>
                  <a:lnTo>
                    <a:pt x="3825570" y="1976172"/>
                  </a:lnTo>
                  <a:lnTo>
                    <a:pt x="0" y="1976172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825570" cy="2014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74676" y="4330446"/>
            <a:ext cx="18553170" cy="6284397"/>
            <a:chOff x="0" y="0"/>
            <a:chExt cx="3812848" cy="12915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2848" cy="1291501"/>
            </a:xfrm>
            <a:custGeom>
              <a:avLst/>
              <a:gdLst/>
              <a:ahLst/>
              <a:cxnLst/>
              <a:rect r="r" b="b" t="t" l="l"/>
              <a:pathLst>
                <a:path h="1291501" w="3812848">
                  <a:moveTo>
                    <a:pt x="0" y="0"/>
                  </a:moveTo>
                  <a:lnTo>
                    <a:pt x="3812848" y="0"/>
                  </a:lnTo>
                  <a:lnTo>
                    <a:pt x="3812848" y="1291501"/>
                  </a:lnTo>
                  <a:lnTo>
                    <a:pt x="0" y="1291501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12848" cy="13296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795269" y="425394"/>
            <a:ext cx="5592760" cy="975499"/>
            <a:chOff x="0" y="0"/>
            <a:chExt cx="1472990" cy="2569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72990" cy="256922"/>
            </a:xfrm>
            <a:custGeom>
              <a:avLst/>
              <a:gdLst/>
              <a:ahLst/>
              <a:cxnLst/>
              <a:rect r="r" b="b" t="t" l="l"/>
              <a:pathLst>
                <a:path h="256922" w="1472990">
                  <a:moveTo>
                    <a:pt x="91362" y="0"/>
                  </a:moveTo>
                  <a:lnTo>
                    <a:pt x="1381628" y="0"/>
                  </a:lnTo>
                  <a:cubicBezTo>
                    <a:pt x="1432086" y="0"/>
                    <a:pt x="1472990" y="40904"/>
                    <a:pt x="1472990" y="91362"/>
                  </a:cubicBezTo>
                  <a:lnTo>
                    <a:pt x="1472990" y="165559"/>
                  </a:lnTo>
                  <a:cubicBezTo>
                    <a:pt x="1472990" y="216017"/>
                    <a:pt x="1432086" y="256922"/>
                    <a:pt x="1381628" y="256922"/>
                  </a:cubicBezTo>
                  <a:lnTo>
                    <a:pt x="91362" y="256922"/>
                  </a:lnTo>
                  <a:cubicBezTo>
                    <a:pt x="40904" y="256922"/>
                    <a:pt x="0" y="216017"/>
                    <a:pt x="0" y="165559"/>
                  </a:cubicBezTo>
                  <a:lnTo>
                    <a:pt x="0" y="91362"/>
                  </a:lnTo>
                  <a:cubicBezTo>
                    <a:pt x="0" y="40904"/>
                    <a:pt x="40904" y="0"/>
                    <a:pt x="91362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472990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3381" y="1574023"/>
            <a:ext cx="5956743" cy="2680223"/>
            <a:chOff x="0" y="0"/>
            <a:chExt cx="7942324" cy="357363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87082" cy="3573631"/>
            </a:xfrm>
            <a:custGeom>
              <a:avLst/>
              <a:gdLst/>
              <a:ahLst/>
              <a:cxnLst/>
              <a:rect r="r" b="b" t="t" l="l"/>
              <a:pathLst>
                <a:path h="3573631" w="4087082">
                  <a:moveTo>
                    <a:pt x="0" y="0"/>
                  </a:moveTo>
                  <a:lnTo>
                    <a:pt x="4087082" y="0"/>
                  </a:lnTo>
                  <a:lnTo>
                    <a:pt x="4087082" y="3573631"/>
                  </a:lnTo>
                  <a:lnTo>
                    <a:pt x="0" y="3573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32044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087082" y="0"/>
              <a:ext cx="3855242" cy="3573631"/>
            </a:xfrm>
            <a:custGeom>
              <a:avLst/>
              <a:gdLst/>
              <a:ahLst/>
              <a:cxnLst/>
              <a:rect r="r" b="b" t="t" l="l"/>
              <a:pathLst>
                <a:path h="3573631" w="3855242">
                  <a:moveTo>
                    <a:pt x="0" y="0"/>
                  </a:moveTo>
                  <a:lnTo>
                    <a:pt x="3855242" y="0"/>
                  </a:lnTo>
                  <a:lnTo>
                    <a:pt x="3855242" y="3573631"/>
                  </a:lnTo>
                  <a:lnTo>
                    <a:pt x="0" y="3573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2614" t="0" r="-3384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202070" y="1574023"/>
            <a:ext cx="6200198" cy="2680223"/>
            <a:chOff x="0" y="0"/>
            <a:chExt cx="8266930" cy="357363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144301" cy="3573631"/>
            </a:xfrm>
            <a:custGeom>
              <a:avLst/>
              <a:gdLst/>
              <a:ahLst/>
              <a:cxnLst/>
              <a:rect r="r" b="b" t="t" l="l"/>
              <a:pathLst>
                <a:path h="3573631" w="3144301">
                  <a:moveTo>
                    <a:pt x="0" y="0"/>
                  </a:moveTo>
                  <a:lnTo>
                    <a:pt x="3144301" y="0"/>
                  </a:lnTo>
                  <a:lnTo>
                    <a:pt x="3144301" y="3573631"/>
                  </a:lnTo>
                  <a:lnTo>
                    <a:pt x="0" y="3573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7" t="0" r="-179552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128875" y="0"/>
              <a:ext cx="5138055" cy="3573631"/>
            </a:xfrm>
            <a:custGeom>
              <a:avLst/>
              <a:gdLst/>
              <a:ahLst/>
              <a:cxnLst/>
              <a:rect r="r" b="b" t="t" l="l"/>
              <a:pathLst>
                <a:path h="3573631" w="5138055">
                  <a:moveTo>
                    <a:pt x="0" y="0"/>
                  </a:moveTo>
                  <a:lnTo>
                    <a:pt x="5138055" y="0"/>
                  </a:lnTo>
                  <a:lnTo>
                    <a:pt x="5138055" y="3573631"/>
                  </a:lnTo>
                  <a:lnTo>
                    <a:pt x="0" y="3573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146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544214" y="1574023"/>
            <a:ext cx="5640869" cy="2680223"/>
            <a:chOff x="0" y="0"/>
            <a:chExt cx="7521159" cy="357363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24064"/>
              <a:ext cx="7521159" cy="3249567"/>
            </a:xfrm>
            <a:custGeom>
              <a:avLst/>
              <a:gdLst/>
              <a:ahLst/>
              <a:cxnLst/>
              <a:rect r="r" b="b" t="t" l="l"/>
              <a:pathLst>
                <a:path h="3249567" w="7521159">
                  <a:moveTo>
                    <a:pt x="0" y="0"/>
                  </a:moveTo>
                  <a:lnTo>
                    <a:pt x="7521159" y="0"/>
                  </a:lnTo>
                  <a:lnTo>
                    <a:pt x="7521159" y="3249567"/>
                  </a:lnTo>
                  <a:lnTo>
                    <a:pt x="0" y="3249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92768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521159" cy="331615"/>
            </a:xfrm>
            <a:custGeom>
              <a:avLst/>
              <a:gdLst/>
              <a:ahLst/>
              <a:cxnLst/>
              <a:rect r="r" b="b" t="t" l="l"/>
              <a:pathLst>
                <a:path h="331615" w="7521159">
                  <a:moveTo>
                    <a:pt x="0" y="0"/>
                  </a:moveTo>
                  <a:lnTo>
                    <a:pt x="7521159" y="0"/>
                  </a:lnTo>
                  <a:lnTo>
                    <a:pt x="7521159" y="331615"/>
                  </a:lnTo>
                  <a:lnTo>
                    <a:pt x="0" y="33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1788981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3381" y="4397121"/>
            <a:ext cx="6267749" cy="2734291"/>
            <a:chOff x="0" y="0"/>
            <a:chExt cx="8356998" cy="364572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753465" cy="3645722"/>
            </a:xfrm>
            <a:custGeom>
              <a:avLst/>
              <a:gdLst/>
              <a:ahLst/>
              <a:cxnLst/>
              <a:rect r="r" b="b" t="t" l="l"/>
              <a:pathLst>
                <a:path h="3645722" w="3753465">
                  <a:moveTo>
                    <a:pt x="0" y="0"/>
                  </a:moveTo>
                  <a:lnTo>
                    <a:pt x="3753465" y="0"/>
                  </a:lnTo>
                  <a:lnTo>
                    <a:pt x="3753465" y="3645722"/>
                  </a:lnTo>
                  <a:lnTo>
                    <a:pt x="0" y="3645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61244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710932" y="0"/>
              <a:ext cx="4646066" cy="3645722"/>
            </a:xfrm>
            <a:custGeom>
              <a:avLst/>
              <a:gdLst/>
              <a:ahLst/>
              <a:cxnLst/>
              <a:rect r="r" b="b" t="t" l="l"/>
              <a:pathLst>
                <a:path h="3645722" w="4646066">
                  <a:moveTo>
                    <a:pt x="0" y="0"/>
                  </a:moveTo>
                  <a:lnTo>
                    <a:pt x="4646066" y="0"/>
                  </a:lnTo>
                  <a:lnTo>
                    <a:pt x="4646066" y="3645722"/>
                  </a:lnTo>
                  <a:lnTo>
                    <a:pt x="0" y="3645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054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542037" y="4397121"/>
            <a:ext cx="6473476" cy="2734291"/>
          </a:xfrm>
          <a:custGeom>
            <a:avLst/>
            <a:gdLst/>
            <a:ahLst/>
            <a:cxnLst/>
            <a:rect r="r" b="b" t="t" l="l"/>
            <a:pathLst>
              <a:path h="2734291" w="6473476">
                <a:moveTo>
                  <a:pt x="0" y="0"/>
                </a:moveTo>
                <a:lnTo>
                  <a:pt x="6473476" y="0"/>
                </a:lnTo>
                <a:lnTo>
                  <a:pt x="6473476" y="2734292"/>
                </a:lnTo>
                <a:lnTo>
                  <a:pt x="0" y="273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8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790632" y="710515"/>
            <a:ext cx="4897892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EXTERIOR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03381" y="7274288"/>
            <a:ext cx="6752222" cy="2734291"/>
            <a:chOff x="0" y="0"/>
            <a:chExt cx="9002963" cy="3645722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002963" cy="564695"/>
            </a:xfrm>
            <a:custGeom>
              <a:avLst/>
              <a:gdLst/>
              <a:ahLst/>
              <a:cxnLst/>
              <a:rect r="r" b="b" t="t" l="l"/>
              <a:pathLst>
                <a:path h="564695" w="9002963">
                  <a:moveTo>
                    <a:pt x="0" y="0"/>
                  </a:moveTo>
                  <a:lnTo>
                    <a:pt x="9002963" y="0"/>
                  </a:lnTo>
                  <a:lnTo>
                    <a:pt x="9002963" y="564695"/>
                  </a:lnTo>
                  <a:lnTo>
                    <a:pt x="0" y="564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1050289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351361"/>
              <a:ext cx="9002963" cy="3294361"/>
            </a:xfrm>
            <a:custGeom>
              <a:avLst/>
              <a:gdLst/>
              <a:ahLst/>
              <a:cxnLst/>
              <a:rect r="r" b="b" t="t" l="l"/>
              <a:pathLst>
                <a:path h="3294361" w="9002963">
                  <a:moveTo>
                    <a:pt x="0" y="0"/>
                  </a:moveTo>
                  <a:lnTo>
                    <a:pt x="9002963" y="0"/>
                  </a:lnTo>
                  <a:lnTo>
                    <a:pt x="9002963" y="3294361"/>
                  </a:lnTo>
                  <a:lnTo>
                    <a:pt x="0" y="3294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97173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032551" y="7274288"/>
            <a:ext cx="11364956" cy="5856154"/>
            <a:chOff x="0" y="0"/>
            <a:chExt cx="2335603" cy="120349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35603" cy="1203494"/>
            </a:xfrm>
            <a:custGeom>
              <a:avLst/>
              <a:gdLst/>
              <a:ahLst/>
              <a:cxnLst/>
              <a:rect r="r" b="b" t="t" l="l"/>
              <a:pathLst>
                <a:path h="1203494" w="2335603">
                  <a:moveTo>
                    <a:pt x="0" y="0"/>
                  </a:moveTo>
                  <a:lnTo>
                    <a:pt x="2335603" y="0"/>
                  </a:lnTo>
                  <a:lnTo>
                    <a:pt x="2335603" y="1203494"/>
                  </a:lnTo>
                  <a:lnTo>
                    <a:pt x="0" y="12034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335603" cy="1241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8582282" y="7684640"/>
            <a:ext cx="11364956" cy="2128868"/>
            <a:chOff x="0" y="0"/>
            <a:chExt cx="2335603" cy="43750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35603" cy="437502"/>
            </a:xfrm>
            <a:custGeom>
              <a:avLst/>
              <a:gdLst/>
              <a:ahLst/>
              <a:cxnLst/>
              <a:rect r="r" b="b" t="t" l="l"/>
              <a:pathLst>
                <a:path h="437502" w="2335603">
                  <a:moveTo>
                    <a:pt x="0" y="0"/>
                  </a:moveTo>
                  <a:lnTo>
                    <a:pt x="2335603" y="0"/>
                  </a:lnTo>
                  <a:lnTo>
                    <a:pt x="2335603" y="437502"/>
                  </a:lnTo>
                  <a:lnTo>
                    <a:pt x="0" y="43750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2335603" cy="4756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8842343" y="7884611"/>
            <a:ext cx="9398032" cy="176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Drainage on the north side allows water to pool against the building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Sidewalk, driveway, and parking areas have cracks requiring repair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Steps on the west side are chipped and damaged</a:t>
            </a:r>
          </a:p>
        </p:txBody>
      </p:sp>
    </p:spTree>
  </p:cSld>
  <p:clrMapOvr>
    <a:masterClrMapping/>
  </p:clrMapOvr>
  <p:transition spd="slow">
    <p:cover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4715" y="-482565"/>
            <a:ext cx="20804437" cy="11142187"/>
            <a:chOff x="0" y="0"/>
            <a:chExt cx="4275504" cy="22898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5503" cy="2289822"/>
            </a:xfrm>
            <a:custGeom>
              <a:avLst/>
              <a:gdLst/>
              <a:ahLst/>
              <a:cxnLst/>
              <a:rect r="r" b="b" t="t" l="l"/>
              <a:pathLst>
                <a:path h="2289822" w="4275503">
                  <a:moveTo>
                    <a:pt x="0" y="0"/>
                  </a:moveTo>
                  <a:lnTo>
                    <a:pt x="4275503" y="0"/>
                  </a:lnTo>
                  <a:lnTo>
                    <a:pt x="4275503" y="2289822"/>
                  </a:lnTo>
                  <a:lnTo>
                    <a:pt x="0" y="2289822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5504" cy="2327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226708" y="0"/>
            <a:ext cx="12715196" cy="4284676"/>
            <a:chOff x="0" y="0"/>
            <a:chExt cx="2613090" cy="880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13090" cy="880540"/>
            </a:xfrm>
            <a:custGeom>
              <a:avLst/>
              <a:gdLst/>
              <a:ahLst/>
              <a:cxnLst/>
              <a:rect r="r" b="b" t="t" l="l"/>
              <a:pathLst>
                <a:path h="880540" w="2613090">
                  <a:moveTo>
                    <a:pt x="0" y="0"/>
                  </a:moveTo>
                  <a:lnTo>
                    <a:pt x="2613090" y="0"/>
                  </a:lnTo>
                  <a:lnTo>
                    <a:pt x="2613090" y="880540"/>
                  </a:lnTo>
                  <a:lnTo>
                    <a:pt x="0" y="8805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613090" cy="9186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15425" y="1028700"/>
            <a:ext cx="10100633" cy="2937181"/>
            <a:chOff x="0" y="0"/>
            <a:chExt cx="2075773" cy="6036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5773" cy="603618"/>
            </a:xfrm>
            <a:custGeom>
              <a:avLst/>
              <a:gdLst/>
              <a:ahLst/>
              <a:cxnLst/>
              <a:rect r="r" b="b" t="t" l="l"/>
              <a:pathLst>
                <a:path h="603618" w="2075773">
                  <a:moveTo>
                    <a:pt x="0" y="0"/>
                  </a:moveTo>
                  <a:lnTo>
                    <a:pt x="2075773" y="0"/>
                  </a:lnTo>
                  <a:lnTo>
                    <a:pt x="2075773" y="603618"/>
                  </a:lnTo>
                  <a:lnTo>
                    <a:pt x="0" y="60361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075773" cy="641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030720" y="463043"/>
            <a:ext cx="5589237" cy="975499"/>
            <a:chOff x="0" y="0"/>
            <a:chExt cx="7452316" cy="130066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7452316" cy="1300665"/>
              <a:chOff x="0" y="0"/>
              <a:chExt cx="1472063" cy="25692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472063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1472063">
                    <a:moveTo>
                      <a:pt x="91420" y="0"/>
                    </a:moveTo>
                    <a:lnTo>
                      <a:pt x="1380643" y="0"/>
                    </a:lnTo>
                    <a:cubicBezTo>
                      <a:pt x="1404889" y="0"/>
                      <a:pt x="1428142" y="9632"/>
                      <a:pt x="1445286" y="26776"/>
                    </a:cubicBezTo>
                    <a:cubicBezTo>
                      <a:pt x="1462431" y="43921"/>
                      <a:pt x="1472063" y="67174"/>
                      <a:pt x="1472063" y="91420"/>
                    </a:cubicBezTo>
                    <a:lnTo>
                      <a:pt x="1472063" y="165502"/>
                    </a:lnTo>
                    <a:cubicBezTo>
                      <a:pt x="1472063" y="215992"/>
                      <a:pt x="1431133" y="256922"/>
                      <a:pt x="1380643" y="256922"/>
                    </a:cubicBezTo>
                    <a:lnTo>
                      <a:pt x="91420" y="256922"/>
                    </a:lnTo>
                    <a:cubicBezTo>
                      <a:pt x="40930" y="256922"/>
                      <a:pt x="0" y="215992"/>
                      <a:pt x="0" y="165502"/>
                    </a:cubicBezTo>
                    <a:lnTo>
                      <a:pt x="0" y="91420"/>
                    </a:lnTo>
                    <a:cubicBezTo>
                      <a:pt x="0" y="40930"/>
                      <a:pt x="40930" y="0"/>
                      <a:pt x="91420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1472063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2035571" y="367461"/>
              <a:ext cx="3607702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sz="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2. INTERIOR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93080" y="893642"/>
            <a:ext cx="7851666" cy="8553112"/>
          </a:xfrm>
          <a:custGeom>
            <a:avLst/>
            <a:gdLst/>
            <a:ahLst/>
            <a:cxnLst/>
            <a:rect r="r" b="b" t="t" l="l"/>
            <a:pathLst>
              <a:path h="8553112" w="7851666">
                <a:moveTo>
                  <a:pt x="0" y="0"/>
                </a:moveTo>
                <a:lnTo>
                  <a:pt x="7851666" y="0"/>
                </a:lnTo>
                <a:lnTo>
                  <a:pt x="7851666" y="8553112"/>
                </a:lnTo>
                <a:lnTo>
                  <a:pt x="0" y="855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8217183" y="4284676"/>
            <a:ext cx="12715196" cy="6002324"/>
            <a:chOff x="0" y="0"/>
            <a:chExt cx="2613090" cy="12335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13090" cy="1233533"/>
            </a:xfrm>
            <a:custGeom>
              <a:avLst/>
              <a:gdLst/>
              <a:ahLst/>
              <a:cxnLst/>
              <a:rect r="r" b="b" t="t" l="l"/>
              <a:pathLst>
                <a:path h="1233533" w="2613090">
                  <a:moveTo>
                    <a:pt x="0" y="0"/>
                  </a:moveTo>
                  <a:lnTo>
                    <a:pt x="2613090" y="0"/>
                  </a:lnTo>
                  <a:lnTo>
                    <a:pt x="2613090" y="1233533"/>
                  </a:lnTo>
                  <a:lnTo>
                    <a:pt x="0" y="1233533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613090" cy="1271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420113" y="4522485"/>
            <a:ext cx="9703283" cy="5507269"/>
          </a:xfrm>
          <a:custGeom>
            <a:avLst/>
            <a:gdLst/>
            <a:ahLst/>
            <a:cxnLst/>
            <a:rect r="r" b="b" t="t" l="l"/>
            <a:pathLst>
              <a:path h="5507269" w="9703283">
                <a:moveTo>
                  <a:pt x="0" y="0"/>
                </a:moveTo>
                <a:lnTo>
                  <a:pt x="9703283" y="0"/>
                </a:lnTo>
                <a:lnTo>
                  <a:pt x="9703283" y="5507269"/>
                </a:lnTo>
                <a:lnTo>
                  <a:pt x="0" y="550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029700" y="1685905"/>
            <a:ext cx="9144000" cy="211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Ceiling 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tiles show water damage and need replacement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Wallpaper peeling in corridors; wall corners damaged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Carpet worn and needs replacement; trip hazard at transition strip</a:t>
            </a:r>
          </a:p>
        </p:txBody>
      </p:sp>
    </p:spTree>
  </p:cSld>
  <p:clrMapOvr>
    <a:masterClrMapping/>
  </p:clrMapOvr>
  <p:transition spd="slow">
    <p:cover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26223" y="5143500"/>
            <a:ext cx="11601823" cy="5143500"/>
            <a:chOff x="0" y="0"/>
            <a:chExt cx="2384282" cy="10570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84282" cy="1057037"/>
            </a:xfrm>
            <a:custGeom>
              <a:avLst/>
              <a:gdLst/>
              <a:ahLst/>
              <a:cxnLst/>
              <a:rect r="r" b="b" t="t" l="l"/>
              <a:pathLst>
                <a:path h="1057037" w="2384282">
                  <a:moveTo>
                    <a:pt x="0" y="0"/>
                  </a:moveTo>
                  <a:lnTo>
                    <a:pt x="2384282" y="0"/>
                  </a:lnTo>
                  <a:lnTo>
                    <a:pt x="2384282" y="1057037"/>
                  </a:lnTo>
                  <a:lnTo>
                    <a:pt x="0" y="1057037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84282" cy="1095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52658" y="-434839"/>
            <a:ext cx="15800552" cy="11686977"/>
            <a:chOff x="0" y="0"/>
            <a:chExt cx="3247159" cy="24017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47159" cy="2401781"/>
            </a:xfrm>
            <a:custGeom>
              <a:avLst/>
              <a:gdLst/>
              <a:ahLst/>
              <a:cxnLst/>
              <a:rect r="r" b="b" t="t" l="l"/>
              <a:pathLst>
                <a:path h="2401781" w="3247159">
                  <a:moveTo>
                    <a:pt x="0" y="0"/>
                  </a:moveTo>
                  <a:lnTo>
                    <a:pt x="3247159" y="0"/>
                  </a:lnTo>
                  <a:lnTo>
                    <a:pt x="3247159" y="2401781"/>
                  </a:lnTo>
                  <a:lnTo>
                    <a:pt x="0" y="2401781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47159" cy="24398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3593886" y="1498901"/>
            <a:ext cx="13560136" cy="2615515"/>
            <a:chOff x="0" y="0"/>
            <a:chExt cx="2786733" cy="53751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86733" cy="537512"/>
            </a:xfrm>
            <a:custGeom>
              <a:avLst/>
              <a:gdLst/>
              <a:ahLst/>
              <a:cxnLst/>
              <a:rect r="r" b="b" t="t" l="l"/>
              <a:pathLst>
                <a:path h="537512" w="2786733">
                  <a:moveTo>
                    <a:pt x="0" y="0"/>
                  </a:moveTo>
                  <a:lnTo>
                    <a:pt x="2786733" y="0"/>
                  </a:lnTo>
                  <a:lnTo>
                    <a:pt x="2786733" y="537512"/>
                  </a:lnTo>
                  <a:lnTo>
                    <a:pt x="0" y="53751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786733" cy="575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569985" y="1011152"/>
            <a:ext cx="5498568" cy="975499"/>
            <a:chOff x="0" y="0"/>
            <a:chExt cx="1448182" cy="2569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48182" cy="256922"/>
            </a:xfrm>
            <a:custGeom>
              <a:avLst/>
              <a:gdLst/>
              <a:ahLst/>
              <a:cxnLst/>
              <a:rect r="r" b="b" t="t" l="l"/>
              <a:pathLst>
                <a:path h="256922" w="1448182">
                  <a:moveTo>
                    <a:pt x="92927" y="0"/>
                  </a:moveTo>
                  <a:lnTo>
                    <a:pt x="1355255" y="0"/>
                  </a:lnTo>
                  <a:cubicBezTo>
                    <a:pt x="1379901" y="0"/>
                    <a:pt x="1403537" y="9791"/>
                    <a:pt x="1420965" y="27218"/>
                  </a:cubicBezTo>
                  <a:cubicBezTo>
                    <a:pt x="1438392" y="44645"/>
                    <a:pt x="1448182" y="68281"/>
                    <a:pt x="1448182" y="92927"/>
                  </a:cubicBezTo>
                  <a:lnTo>
                    <a:pt x="1448182" y="163994"/>
                  </a:lnTo>
                  <a:cubicBezTo>
                    <a:pt x="1448182" y="188640"/>
                    <a:pt x="1438392" y="212277"/>
                    <a:pt x="1420965" y="229704"/>
                  </a:cubicBezTo>
                  <a:cubicBezTo>
                    <a:pt x="1403537" y="247131"/>
                    <a:pt x="1379901" y="256922"/>
                    <a:pt x="1355255" y="256922"/>
                  </a:cubicBezTo>
                  <a:lnTo>
                    <a:pt x="92927" y="256922"/>
                  </a:lnTo>
                  <a:cubicBezTo>
                    <a:pt x="68281" y="256922"/>
                    <a:pt x="44645" y="247131"/>
                    <a:pt x="27218" y="229704"/>
                  </a:cubicBezTo>
                  <a:cubicBezTo>
                    <a:pt x="9791" y="212277"/>
                    <a:pt x="0" y="188640"/>
                    <a:pt x="0" y="163994"/>
                  </a:cubicBezTo>
                  <a:lnTo>
                    <a:pt x="0" y="92927"/>
                  </a:lnTo>
                  <a:cubicBezTo>
                    <a:pt x="0" y="68281"/>
                    <a:pt x="9791" y="44645"/>
                    <a:pt x="27218" y="27218"/>
                  </a:cubicBezTo>
                  <a:cubicBezTo>
                    <a:pt x="44645" y="9791"/>
                    <a:pt x="68281" y="0"/>
                    <a:pt x="92927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44818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1773" y="5715844"/>
            <a:ext cx="9841361" cy="4017861"/>
            <a:chOff x="0" y="0"/>
            <a:chExt cx="13121814" cy="53571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538530" y="0"/>
              <a:ext cx="5583285" cy="5357149"/>
            </a:xfrm>
            <a:custGeom>
              <a:avLst/>
              <a:gdLst/>
              <a:ahLst/>
              <a:cxnLst/>
              <a:rect r="r" b="b" t="t" l="l"/>
              <a:pathLst>
                <a:path h="5357149" w="5583285">
                  <a:moveTo>
                    <a:pt x="0" y="0"/>
                  </a:moveTo>
                  <a:lnTo>
                    <a:pt x="5583284" y="0"/>
                  </a:lnTo>
                  <a:lnTo>
                    <a:pt x="5583284" y="5357149"/>
                  </a:lnTo>
                  <a:lnTo>
                    <a:pt x="0" y="5357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0461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58418" cy="5357149"/>
            </a:xfrm>
            <a:custGeom>
              <a:avLst/>
              <a:gdLst/>
              <a:ahLst/>
              <a:cxnLst/>
              <a:rect r="r" b="b" t="t" l="l"/>
              <a:pathLst>
                <a:path h="5357149" w="7658418">
                  <a:moveTo>
                    <a:pt x="0" y="0"/>
                  </a:moveTo>
                  <a:lnTo>
                    <a:pt x="7658418" y="0"/>
                  </a:lnTo>
                  <a:lnTo>
                    <a:pt x="7658418" y="5357149"/>
                  </a:lnTo>
                  <a:lnTo>
                    <a:pt x="0" y="5357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75306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0108925" y="105335"/>
            <a:ext cx="8029196" cy="3469060"/>
          </a:xfrm>
          <a:custGeom>
            <a:avLst/>
            <a:gdLst/>
            <a:ahLst/>
            <a:cxnLst/>
            <a:rect r="r" b="b" t="t" l="l"/>
            <a:pathLst>
              <a:path h="3469060" w="8029196">
                <a:moveTo>
                  <a:pt x="0" y="0"/>
                </a:moveTo>
                <a:lnTo>
                  <a:pt x="8029195" y="0"/>
                </a:lnTo>
                <a:lnTo>
                  <a:pt x="8029195" y="3469060"/>
                </a:lnTo>
                <a:lnTo>
                  <a:pt x="0" y="346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0108925" y="3681029"/>
            <a:ext cx="8029196" cy="3142491"/>
            <a:chOff x="0" y="0"/>
            <a:chExt cx="10705594" cy="41899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231969"/>
              <a:ext cx="10705594" cy="3958019"/>
            </a:xfrm>
            <a:custGeom>
              <a:avLst/>
              <a:gdLst/>
              <a:ahLst/>
              <a:cxnLst/>
              <a:rect r="r" b="b" t="t" l="l"/>
              <a:pathLst>
                <a:path h="3958019" w="10705594">
                  <a:moveTo>
                    <a:pt x="0" y="0"/>
                  </a:moveTo>
                  <a:lnTo>
                    <a:pt x="10705594" y="0"/>
                  </a:lnTo>
                  <a:lnTo>
                    <a:pt x="10705594" y="3958019"/>
                  </a:lnTo>
                  <a:lnTo>
                    <a:pt x="0" y="395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5216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705594" cy="372978"/>
            </a:xfrm>
            <a:custGeom>
              <a:avLst/>
              <a:gdLst/>
              <a:ahLst/>
              <a:cxnLst/>
              <a:rect r="r" b="b" t="t" l="l"/>
              <a:pathLst>
                <a:path h="372978" w="10705594">
                  <a:moveTo>
                    <a:pt x="0" y="0"/>
                  </a:moveTo>
                  <a:lnTo>
                    <a:pt x="10705594" y="0"/>
                  </a:lnTo>
                  <a:lnTo>
                    <a:pt x="10705594" y="372978"/>
                  </a:lnTo>
                  <a:lnTo>
                    <a:pt x="0" y="372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2575912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0108925" y="6930154"/>
            <a:ext cx="8029196" cy="3218273"/>
          </a:xfrm>
          <a:custGeom>
            <a:avLst/>
            <a:gdLst/>
            <a:ahLst/>
            <a:cxnLst/>
            <a:rect r="r" b="b" t="t" l="l"/>
            <a:pathLst>
              <a:path h="3218273" w="8029196">
                <a:moveTo>
                  <a:pt x="0" y="0"/>
                </a:moveTo>
                <a:lnTo>
                  <a:pt x="8029195" y="0"/>
                </a:lnTo>
                <a:lnTo>
                  <a:pt x="8029195" y="3218273"/>
                </a:lnTo>
                <a:lnTo>
                  <a:pt x="0" y="3218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800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34960" y="1296273"/>
            <a:ext cx="6731117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ROOFING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5879" y="2407445"/>
            <a:ext cx="9473147" cy="14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Roof in poor condition, full replacement needed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Downspouts damaged and flashing along parapet wall compromised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Roof penetrations missing sealant, risk of leaks</a:t>
            </a:r>
          </a:p>
        </p:txBody>
      </p:sp>
    </p:spTree>
  </p:cSld>
  <p:clrMapOvr>
    <a:masterClrMapping/>
  </p:clrMapOvr>
  <p:transition spd="slow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40884" y="2921163"/>
            <a:ext cx="17782265" cy="3787916"/>
            <a:chOff x="0" y="0"/>
            <a:chExt cx="4683395" cy="9976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83395" cy="997640"/>
            </a:xfrm>
            <a:custGeom>
              <a:avLst/>
              <a:gdLst/>
              <a:ahLst/>
              <a:cxnLst/>
              <a:rect r="r" b="b" t="t" l="l"/>
              <a:pathLst>
                <a:path h="997640" w="4683395">
                  <a:moveTo>
                    <a:pt x="0" y="0"/>
                  </a:moveTo>
                  <a:lnTo>
                    <a:pt x="4683395" y="0"/>
                  </a:lnTo>
                  <a:lnTo>
                    <a:pt x="4683395" y="997640"/>
                  </a:lnTo>
                  <a:lnTo>
                    <a:pt x="0" y="99764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683395" cy="10357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261009" y="3705205"/>
            <a:ext cx="14723467" cy="2765748"/>
            <a:chOff x="0" y="0"/>
            <a:chExt cx="3877785" cy="7284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77785" cy="728427"/>
            </a:xfrm>
            <a:custGeom>
              <a:avLst/>
              <a:gdLst/>
              <a:ahLst/>
              <a:cxnLst/>
              <a:rect r="r" b="b" t="t" l="l"/>
              <a:pathLst>
                <a:path h="728427" w="3877785">
                  <a:moveTo>
                    <a:pt x="0" y="0"/>
                  </a:moveTo>
                  <a:lnTo>
                    <a:pt x="3877785" y="0"/>
                  </a:lnTo>
                  <a:lnTo>
                    <a:pt x="3877785" y="728427"/>
                  </a:lnTo>
                  <a:lnTo>
                    <a:pt x="0" y="7284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77785" cy="7665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422382" y="3838109"/>
            <a:ext cx="14361626" cy="2499942"/>
            <a:chOff x="0" y="0"/>
            <a:chExt cx="19148835" cy="333325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0" t="6927" r="0" b="22030"/>
            <a:stretch>
              <a:fillRect/>
            </a:stretch>
          </p:blipFill>
          <p:spPr>
            <a:xfrm flipH="false" flipV="false">
              <a:off x="0" y="0"/>
              <a:ext cx="4691959" cy="3333256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0" t="15864" r="0" b="13093"/>
            <a:stretch>
              <a:fillRect/>
            </a:stretch>
          </p:blipFill>
          <p:spPr>
            <a:xfrm flipH="false" flipV="false">
              <a:off x="4818959" y="0"/>
              <a:ext cx="4691959" cy="3333256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0" t="10322" r="0" b="18635"/>
            <a:stretch>
              <a:fillRect/>
            </a:stretch>
          </p:blipFill>
          <p:spPr>
            <a:xfrm flipH="false" flipV="false">
              <a:off x="9637917" y="0"/>
              <a:ext cx="4691959" cy="3333256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6"/>
            <a:srcRect l="0" t="19259" r="0" b="9698"/>
            <a:stretch>
              <a:fillRect/>
            </a:stretch>
          </p:blipFill>
          <p:spPr>
            <a:xfrm flipH="false" flipV="false">
              <a:off x="14456876" y="0"/>
              <a:ext cx="4691959" cy="3333256"/>
            </a:xfrm>
            <a:prstGeom prst="rect">
              <a:avLst/>
            </a:prstGeom>
          </p:spPr>
        </p:pic>
      </p:grpSp>
      <p:sp>
        <p:nvSpPr>
          <p:cNvPr name="Freeform 13" id="13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2367311" y="3729018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0" y="2172206"/>
                </a:moveTo>
                <a:lnTo>
                  <a:pt x="766196" y="2172206"/>
                </a:lnTo>
                <a:lnTo>
                  <a:pt x="766196" y="0"/>
                </a:lnTo>
                <a:lnTo>
                  <a:pt x="0" y="0"/>
                </a:lnTo>
                <a:lnTo>
                  <a:pt x="0" y="217220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807116" y="7007512"/>
            <a:ext cx="8564862" cy="846143"/>
            <a:chOff x="0" y="0"/>
            <a:chExt cx="2401220" cy="23722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401220" cy="237222"/>
            </a:xfrm>
            <a:custGeom>
              <a:avLst/>
              <a:gdLst/>
              <a:ahLst/>
              <a:cxnLst/>
              <a:rect r="r" b="b" t="t" l="l"/>
              <a:pathLst>
                <a:path h="237222" w="2401220">
                  <a:moveTo>
                    <a:pt x="203200" y="0"/>
                  </a:moveTo>
                  <a:lnTo>
                    <a:pt x="2401220" y="0"/>
                  </a:lnTo>
                  <a:lnTo>
                    <a:pt x="2198020" y="237222"/>
                  </a:lnTo>
                  <a:lnTo>
                    <a:pt x="0" y="23722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01600" y="-38100"/>
              <a:ext cx="2198020" cy="275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466716" y="7246573"/>
            <a:ext cx="7878418" cy="358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2"/>
              </a:lnSpc>
            </a:pPr>
            <a:r>
              <a:rPr lang="en-US" b="true" sz="2335" i="true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20+ YEARS OF CONSTRUCTION EXCELLENCE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261009" y="3073563"/>
            <a:ext cx="14522999" cy="612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5"/>
              </a:lnSpc>
            </a:pPr>
            <a:r>
              <a:rPr lang="en-US" sz="4225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SERVICE, INTEGRITY, FAMILY, FAITH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4593" y="2029867"/>
            <a:ext cx="12024347" cy="89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5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OUR FOUNDATION: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273666" y="301837"/>
            <a:ext cx="3058980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pc="130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WHO WE ARE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8923190" y="7007512"/>
            <a:ext cx="8564862" cy="846143"/>
            <a:chOff x="0" y="0"/>
            <a:chExt cx="2401220" cy="23722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401220" cy="237222"/>
            </a:xfrm>
            <a:custGeom>
              <a:avLst/>
              <a:gdLst/>
              <a:ahLst/>
              <a:cxnLst/>
              <a:rect r="r" b="b" t="t" l="l"/>
              <a:pathLst>
                <a:path h="237222" w="2401220">
                  <a:moveTo>
                    <a:pt x="203200" y="0"/>
                  </a:moveTo>
                  <a:lnTo>
                    <a:pt x="2401220" y="0"/>
                  </a:lnTo>
                  <a:lnTo>
                    <a:pt x="2198020" y="237222"/>
                  </a:lnTo>
                  <a:lnTo>
                    <a:pt x="0" y="23722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101600" y="-38100"/>
              <a:ext cx="2198020" cy="275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9533395" y="7246573"/>
            <a:ext cx="10420368" cy="358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2"/>
              </a:lnSpc>
            </a:pPr>
            <a:r>
              <a:rPr lang="en-US" b="true" sz="2335" i="true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STRONG CORE VALUES DRIVE EVERY PROJECT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2325951" y="7981957"/>
            <a:ext cx="13643266" cy="846143"/>
            <a:chOff x="0" y="0"/>
            <a:chExt cx="3824987" cy="23722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824987" cy="237222"/>
            </a:xfrm>
            <a:custGeom>
              <a:avLst/>
              <a:gdLst/>
              <a:ahLst/>
              <a:cxnLst/>
              <a:rect r="r" b="b" t="t" l="l"/>
              <a:pathLst>
                <a:path h="237222" w="3824987">
                  <a:moveTo>
                    <a:pt x="203200" y="0"/>
                  </a:moveTo>
                  <a:lnTo>
                    <a:pt x="3824987" y="0"/>
                  </a:lnTo>
                  <a:lnTo>
                    <a:pt x="3621787" y="237222"/>
                  </a:lnTo>
                  <a:lnTo>
                    <a:pt x="0" y="23722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101600" y="-38100"/>
              <a:ext cx="3621787" cy="275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2967027" y="8154090"/>
            <a:ext cx="12756213" cy="425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b="true" sz="2335" i="true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TRUSTED BY DEVELOPERS, SCHOOLS, BUSINESSES, AND PROPERTY OWNERS</a:t>
            </a:r>
          </a:p>
        </p:txBody>
      </p:sp>
    </p:spTree>
  </p:cSld>
  <p:clrMapOvr>
    <a:masterClrMapping/>
  </p:clrMapOvr>
  <p:transition spd="slow">
    <p:cover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24099" y="4304070"/>
            <a:ext cx="9920195" cy="6000054"/>
            <a:chOff x="0" y="0"/>
            <a:chExt cx="2038691" cy="12330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38691" cy="1233066"/>
            </a:xfrm>
            <a:custGeom>
              <a:avLst/>
              <a:gdLst/>
              <a:ahLst/>
              <a:cxnLst/>
              <a:rect r="r" b="b" t="t" l="l"/>
              <a:pathLst>
                <a:path h="1233066" w="2038691">
                  <a:moveTo>
                    <a:pt x="0" y="0"/>
                  </a:moveTo>
                  <a:lnTo>
                    <a:pt x="2038691" y="0"/>
                  </a:lnTo>
                  <a:lnTo>
                    <a:pt x="2038691" y="1233066"/>
                  </a:lnTo>
                  <a:lnTo>
                    <a:pt x="0" y="1233066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038691" cy="1271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976097" y="0"/>
            <a:ext cx="9342087" cy="7352029"/>
            <a:chOff x="0" y="0"/>
            <a:chExt cx="1919885" cy="15109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9885" cy="1510910"/>
            </a:xfrm>
            <a:custGeom>
              <a:avLst/>
              <a:gdLst/>
              <a:ahLst/>
              <a:cxnLst/>
              <a:rect r="r" b="b" t="t" l="l"/>
              <a:pathLst>
                <a:path h="1510910" w="1919885">
                  <a:moveTo>
                    <a:pt x="0" y="0"/>
                  </a:moveTo>
                  <a:lnTo>
                    <a:pt x="1919885" y="0"/>
                  </a:lnTo>
                  <a:lnTo>
                    <a:pt x="1919885" y="1510910"/>
                  </a:lnTo>
                  <a:lnTo>
                    <a:pt x="0" y="1510910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19885" cy="15490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417749" y="8101534"/>
            <a:ext cx="9841848" cy="2202590"/>
            <a:chOff x="0" y="0"/>
            <a:chExt cx="2022591" cy="45265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22590" cy="452653"/>
            </a:xfrm>
            <a:custGeom>
              <a:avLst/>
              <a:gdLst/>
              <a:ahLst/>
              <a:cxnLst/>
              <a:rect r="r" b="b" t="t" l="l"/>
              <a:pathLst>
                <a:path h="452653" w="2022590">
                  <a:moveTo>
                    <a:pt x="0" y="0"/>
                  </a:moveTo>
                  <a:lnTo>
                    <a:pt x="2022590" y="0"/>
                  </a:lnTo>
                  <a:lnTo>
                    <a:pt x="2022590" y="452653"/>
                  </a:lnTo>
                  <a:lnTo>
                    <a:pt x="0" y="45265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022591" cy="4907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596089" y="7613784"/>
            <a:ext cx="7836062" cy="975499"/>
            <a:chOff x="0" y="0"/>
            <a:chExt cx="10448083" cy="130066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7331423" cy="1300665"/>
              <a:chOff x="0" y="0"/>
              <a:chExt cx="1448182" cy="25692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448182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1448182">
                    <a:moveTo>
                      <a:pt x="92927" y="0"/>
                    </a:moveTo>
                    <a:lnTo>
                      <a:pt x="1355255" y="0"/>
                    </a:lnTo>
                    <a:cubicBezTo>
                      <a:pt x="1379901" y="0"/>
                      <a:pt x="1403537" y="9791"/>
                      <a:pt x="1420965" y="27218"/>
                    </a:cubicBezTo>
                    <a:cubicBezTo>
                      <a:pt x="1438392" y="44645"/>
                      <a:pt x="1448182" y="68281"/>
                      <a:pt x="1448182" y="92927"/>
                    </a:cubicBezTo>
                    <a:lnTo>
                      <a:pt x="1448182" y="163994"/>
                    </a:lnTo>
                    <a:cubicBezTo>
                      <a:pt x="1448182" y="188640"/>
                      <a:pt x="1438392" y="212277"/>
                      <a:pt x="1420965" y="229704"/>
                    </a:cubicBezTo>
                    <a:cubicBezTo>
                      <a:pt x="1403537" y="247131"/>
                      <a:pt x="1379901" y="256922"/>
                      <a:pt x="1355255" y="256922"/>
                    </a:cubicBezTo>
                    <a:lnTo>
                      <a:pt x="92927" y="256922"/>
                    </a:lnTo>
                    <a:cubicBezTo>
                      <a:pt x="68281" y="256922"/>
                      <a:pt x="44645" y="247131"/>
                      <a:pt x="27218" y="229704"/>
                    </a:cubicBezTo>
                    <a:cubicBezTo>
                      <a:pt x="9791" y="212277"/>
                      <a:pt x="0" y="188640"/>
                      <a:pt x="0" y="163994"/>
                    </a:cubicBezTo>
                    <a:lnTo>
                      <a:pt x="0" y="92927"/>
                    </a:lnTo>
                    <a:cubicBezTo>
                      <a:pt x="0" y="68281"/>
                      <a:pt x="9791" y="44645"/>
                      <a:pt x="27218" y="27218"/>
                    </a:cubicBezTo>
                    <a:cubicBezTo>
                      <a:pt x="44645" y="9791"/>
                      <a:pt x="68281" y="0"/>
                      <a:pt x="92927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1448182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1473260" y="367461"/>
              <a:ext cx="8974822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sz="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5. ELECTRICAL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1898" y="217149"/>
            <a:ext cx="8081692" cy="6864220"/>
          </a:xfrm>
          <a:custGeom>
            <a:avLst/>
            <a:gdLst/>
            <a:ahLst/>
            <a:cxnLst/>
            <a:rect r="r" b="b" t="t" l="l"/>
            <a:pathLst>
              <a:path h="6864220" w="8081692">
                <a:moveTo>
                  <a:pt x="0" y="0"/>
                </a:moveTo>
                <a:lnTo>
                  <a:pt x="8081692" y="0"/>
                </a:lnTo>
                <a:lnTo>
                  <a:pt x="8081692" y="6864220"/>
                </a:lnTo>
                <a:lnTo>
                  <a:pt x="0" y="6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8365990" y="695374"/>
            <a:ext cx="12381969" cy="2615515"/>
            <a:chOff x="0" y="0"/>
            <a:chExt cx="2544609" cy="53751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44609" cy="537512"/>
            </a:xfrm>
            <a:custGeom>
              <a:avLst/>
              <a:gdLst/>
              <a:ahLst/>
              <a:cxnLst/>
              <a:rect r="r" b="b" t="t" l="l"/>
              <a:pathLst>
                <a:path h="537512" w="2544609">
                  <a:moveTo>
                    <a:pt x="0" y="0"/>
                  </a:moveTo>
                  <a:lnTo>
                    <a:pt x="2544609" y="0"/>
                  </a:lnTo>
                  <a:lnTo>
                    <a:pt x="2544609" y="537512"/>
                  </a:lnTo>
                  <a:lnTo>
                    <a:pt x="0" y="53751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544609" cy="575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554228" y="236199"/>
            <a:ext cx="7836062" cy="975499"/>
            <a:chOff x="0" y="0"/>
            <a:chExt cx="10448083" cy="1300665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7331423" cy="1300665"/>
              <a:chOff x="0" y="0"/>
              <a:chExt cx="1448182" cy="256922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448182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1448182">
                    <a:moveTo>
                      <a:pt x="92927" y="0"/>
                    </a:moveTo>
                    <a:lnTo>
                      <a:pt x="1355255" y="0"/>
                    </a:lnTo>
                    <a:cubicBezTo>
                      <a:pt x="1379901" y="0"/>
                      <a:pt x="1403537" y="9791"/>
                      <a:pt x="1420965" y="27218"/>
                    </a:cubicBezTo>
                    <a:cubicBezTo>
                      <a:pt x="1438392" y="44645"/>
                      <a:pt x="1448182" y="68281"/>
                      <a:pt x="1448182" y="92927"/>
                    </a:cubicBezTo>
                    <a:lnTo>
                      <a:pt x="1448182" y="163994"/>
                    </a:lnTo>
                    <a:cubicBezTo>
                      <a:pt x="1448182" y="188640"/>
                      <a:pt x="1438392" y="212277"/>
                      <a:pt x="1420965" y="229704"/>
                    </a:cubicBezTo>
                    <a:cubicBezTo>
                      <a:pt x="1403537" y="247131"/>
                      <a:pt x="1379901" y="256922"/>
                      <a:pt x="1355255" y="256922"/>
                    </a:cubicBezTo>
                    <a:lnTo>
                      <a:pt x="92927" y="256922"/>
                    </a:lnTo>
                    <a:cubicBezTo>
                      <a:pt x="68281" y="256922"/>
                      <a:pt x="44645" y="247131"/>
                      <a:pt x="27218" y="229704"/>
                    </a:cubicBezTo>
                    <a:cubicBezTo>
                      <a:pt x="9791" y="212277"/>
                      <a:pt x="0" y="188640"/>
                      <a:pt x="0" y="163994"/>
                    </a:cubicBezTo>
                    <a:lnTo>
                      <a:pt x="0" y="92927"/>
                    </a:lnTo>
                    <a:cubicBezTo>
                      <a:pt x="0" y="68281"/>
                      <a:pt x="9791" y="44645"/>
                      <a:pt x="27218" y="27218"/>
                    </a:cubicBezTo>
                    <a:cubicBezTo>
                      <a:pt x="44645" y="9791"/>
                      <a:pt x="68281" y="0"/>
                      <a:pt x="92927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1448182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473260" y="367461"/>
              <a:ext cx="8974822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sz="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4. PLUMBING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9554980" y="4506104"/>
            <a:ext cx="8594319" cy="5596600"/>
          </a:xfrm>
          <a:custGeom>
            <a:avLst/>
            <a:gdLst/>
            <a:ahLst/>
            <a:cxnLst/>
            <a:rect r="r" b="b" t="t" l="l"/>
            <a:pathLst>
              <a:path h="5596600" w="8594319">
                <a:moveTo>
                  <a:pt x="0" y="0"/>
                </a:moveTo>
                <a:lnTo>
                  <a:pt x="8594319" y="0"/>
                </a:lnTo>
                <a:lnTo>
                  <a:pt x="8594319" y="5596601"/>
                </a:lnTo>
                <a:lnTo>
                  <a:pt x="0" y="5596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8590552" y="1545622"/>
            <a:ext cx="10136900" cy="14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Aging sinks and fixtures in locker rooms and kitchen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Soap dispenser damaged and needs replacement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Drinking fountain shoots high stream, requires adjustment/replacement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1898" y="8870088"/>
            <a:ext cx="9537382" cy="10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Exposed wires in locker room, damaged outlets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Corridor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plug damaged, s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ral lights not working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Upgrades needed for safety (e.g., GFCI outlets)</a:t>
            </a:r>
          </a:p>
        </p:txBody>
      </p:sp>
    </p:spTree>
  </p:cSld>
  <p:clrMapOvr>
    <a:masterClrMapping/>
  </p:clrMapOvr>
  <p:transition spd="slow">
    <p:cover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87190" y="1104900"/>
            <a:ext cx="13072949" cy="9587289"/>
            <a:chOff x="0" y="0"/>
            <a:chExt cx="2686612" cy="19702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6612" cy="1970276"/>
            </a:xfrm>
            <a:custGeom>
              <a:avLst/>
              <a:gdLst/>
              <a:ahLst/>
              <a:cxnLst/>
              <a:rect r="r" b="b" t="t" l="l"/>
              <a:pathLst>
                <a:path h="1970276" w="2686612">
                  <a:moveTo>
                    <a:pt x="0" y="0"/>
                  </a:moveTo>
                  <a:lnTo>
                    <a:pt x="2686612" y="0"/>
                  </a:lnTo>
                  <a:lnTo>
                    <a:pt x="2686612" y="1970276"/>
                  </a:lnTo>
                  <a:lnTo>
                    <a:pt x="0" y="1970276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686612" cy="2008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12794" y="8161834"/>
            <a:ext cx="11317622" cy="1788933"/>
            <a:chOff x="0" y="0"/>
            <a:chExt cx="2325876" cy="3676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25876" cy="367642"/>
            </a:xfrm>
            <a:custGeom>
              <a:avLst/>
              <a:gdLst/>
              <a:ahLst/>
              <a:cxnLst/>
              <a:rect r="r" b="b" t="t" l="l"/>
              <a:pathLst>
                <a:path h="367642" w="2325876">
                  <a:moveTo>
                    <a:pt x="0" y="0"/>
                  </a:moveTo>
                  <a:lnTo>
                    <a:pt x="2325876" y="0"/>
                  </a:lnTo>
                  <a:lnTo>
                    <a:pt x="2325876" y="367642"/>
                  </a:lnTo>
                  <a:lnTo>
                    <a:pt x="0" y="3676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325876" cy="405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928721" y="617150"/>
            <a:ext cx="8065254" cy="975499"/>
            <a:chOff x="0" y="0"/>
            <a:chExt cx="10753672" cy="130066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10702872" cy="1300665"/>
              <a:chOff x="0" y="0"/>
              <a:chExt cx="2114147" cy="256922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14148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114148">
                    <a:moveTo>
                      <a:pt x="63655" y="0"/>
                    </a:moveTo>
                    <a:lnTo>
                      <a:pt x="2050493" y="0"/>
                    </a:lnTo>
                    <a:cubicBezTo>
                      <a:pt x="2067375" y="0"/>
                      <a:pt x="2083566" y="6706"/>
                      <a:pt x="2095503" y="18644"/>
                    </a:cubicBezTo>
                    <a:cubicBezTo>
                      <a:pt x="2107441" y="30582"/>
                      <a:pt x="2114148" y="46772"/>
                      <a:pt x="2114148" y="63655"/>
                    </a:cubicBezTo>
                    <a:lnTo>
                      <a:pt x="2114148" y="193267"/>
                    </a:lnTo>
                    <a:cubicBezTo>
                      <a:pt x="2114148" y="228422"/>
                      <a:pt x="2085648" y="256922"/>
                      <a:pt x="2050493" y="256922"/>
                    </a:cubicBezTo>
                    <a:lnTo>
                      <a:pt x="63655" y="256922"/>
                    </a:lnTo>
                    <a:cubicBezTo>
                      <a:pt x="28499" y="256922"/>
                      <a:pt x="0" y="228422"/>
                      <a:pt x="0" y="193267"/>
                    </a:cubicBezTo>
                    <a:lnTo>
                      <a:pt x="0" y="63655"/>
                    </a:lnTo>
                    <a:cubicBezTo>
                      <a:pt x="0" y="28499"/>
                      <a:pt x="28499" y="0"/>
                      <a:pt x="63655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2114147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1778849" y="367461"/>
              <a:ext cx="8974822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sz="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6. HEATING AND COOLING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46423" y="1841547"/>
            <a:ext cx="10986492" cy="5852180"/>
          </a:xfrm>
          <a:custGeom>
            <a:avLst/>
            <a:gdLst/>
            <a:ahLst/>
            <a:cxnLst/>
            <a:rect r="r" b="b" t="t" l="l"/>
            <a:pathLst>
              <a:path h="5852180" w="10986492">
                <a:moveTo>
                  <a:pt x="0" y="0"/>
                </a:moveTo>
                <a:lnTo>
                  <a:pt x="10986492" y="0"/>
                </a:lnTo>
                <a:lnTo>
                  <a:pt x="10986492" y="5852179"/>
                </a:lnTo>
                <a:lnTo>
                  <a:pt x="0" y="5852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2732" y="8402817"/>
            <a:ext cx="9595007" cy="14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Most A/C units near end of 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life; one abandoned unit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Phased </a:t>
            </a: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HVAC replacements scheduled (2025–2029)</a:t>
            </a:r>
          </a:p>
          <a:p>
            <a:pPr algn="l" marL="562304" indent="-281152" lvl="1">
              <a:lnSpc>
                <a:spcPts val="2786"/>
              </a:lnSpc>
              <a:buFont typeface="Arial"/>
              <a:buChar char="•"/>
            </a:pPr>
            <a:r>
              <a:rPr lang="en-US" sz="260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Ventilation in attic and crawlspaces needs improvement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10162" y="2357918"/>
            <a:ext cx="5935518" cy="89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8"/>
              </a:lnSpc>
            </a:pPr>
            <a:r>
              <a:rPr lang="en-US" sz="2204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*Insulation was only inspected where visible; concealed areas and airflow were not evaluated.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1791380" y="908674"/>
            <a:ext cx="8133595" cy="1339493"/>
            <a:chOff x="0" y="0"/>
            <a:chExt cx="10844793" cy="1785990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1597895" y="0"/>
              <a:ext cx="9246897" cy="1785990"/>
              <a:chOff x="0" y="0"/>
              <a:chExt cx="1826548" cy="35278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826548" cy="352788"/>
              </a:xfrm>
              <a:custGeom>
                <a:avLst/>
                <a:gdLst/>
                <a:ahLst/>
                <a:cxnLst/>
                <a:rect r="r" b="b" t="t" l="l"/>
                <a:pathLst>
                  <a:path h="352788" w="1826548">
                    <a:moveTo>
                      <a:pt x="73678" y="0"/>
                    </a:moveTo>
                    <a:lnTo>
                      <a:pt x="1752870" y="0"/>
                    </a:lnTo>
                    <a:cubicBezTo>
                      <a:pt x="1793561" y="0"/>
                      <a:pt x="1826548" y="32987"/>
                      <a:pt x="1826548" y="73678"/>
                    </a:cubicBezTo>
                    <a:lnTo>
                      <a:pt x="1826548" y="279111"/>
                    </a:lnTo>
                    <a:cubicBezTo>
                      <a:pt x="1826548" y="298651"/>
                      <a:pt x="1818785" y="317391"/>
                      <a:pt x="1804968" y="331209"/>
                    </a:cubicBezTo>
                    <a:cubicBezTo>
                      <a:pt x="1791151" y="345026"/>
                      <a:pt x="1772411" y="352788"/>
                      <a:pt x="1752870" y="352788"/>
                    </a:cubicBezTo>
                    <a:lnTo>
                      <a:pt x="73678" y="352788"/>
                    </a:lnTo>
                    <a:cubicBezTo>
                      <a:pt x="32987" y="352788"/>
                      <a:pt x="0" y="319802"/>
                      <a:pt x="0" y="279111"/>
                    </a:cubicBezTo>
                    <a:lnTo>
                      <a:pt x="0" y="73678"/>
                    </a:lnTo>
                    <a:cubicBezTo>
                      <a:pt x="0" y="54137"/>
                      <a:pt x="7762" y="35397"/>
                      <a:pt x="21580" y="21580"/>
                    </a:cubicBezTo>
                    <a:cubicBezTo>
                      <a:pt x="35397" y="7762"/>
                      <a:pt x="54137" y="0"/>
                      <a:pt x="73678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1826548" cy="39088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0" y="362474"/>
              <a:ext cx="8129429" cy="11753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7. INSULATION &amp; VENTILATION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210162" y="5406104"/>
            <a:ext cx="5964093" cy="89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8"/>
              </a:lnSpc>
            </a:pPr>
            <a:r>
              <a:rPr lang="en-US" sz="2204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*Fireplace inspection was visual only; no testing, operation, or internal components were evaluated.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3075447" y="6981209"/>
            <a:ext cx="6372551" cy="1339493"/>
            <a:chOff x="0" y="0"/>
            <a:chExt cx="8496735" cy="1785990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8496735" cy="1785990"/>
              <a:chOff x="0" y="0"/>
              <a:chExt cx="1678367" cy="352788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678368" cy="352788"/>
              </a:xfrm>
              <a:custGeom>
                <a:avLst/>
                <a:gdLst/>
                <a:ahLst/>
                <a:cxnLst/>
                <a:rect r="r" b="b" t="t" l="l"/>
                <a:pathLst>
                  <a:path h="352788" w="1678368">
                    <a:moveTo>
                      <a:pt x="80182" y="0"/>
                    </a:moveTo>
                    <a:lnTo>
                      <a:pt x="1598185" y="0"/>
                    </a:lnTo>
                    <a:cubicBezTo>
                      <a:pt x="1619451" y="0"/>
                      <a:pt x="1639845" y="8448"/>
                      <a:pt x="1654883" y="23485"/>
                    </a:cubicBezTo>
                    <a:cubicBezTo>
                      <a:pt x="1669920" y="38522"/>
                      <a:pt x="1678368" y="58917"/>
                      <a:pt x="1678368" y="80182"/>
                    </a:cubicBezTo>
                    <a:lnTo>
                      <a:pt x="1678368" y="272606"/>
                    </a:lnTo>
                    <a:cubicBezTo>
                      <a:pt x="1678368" y="316889"/>
                      <a:pt x="1642469" y="352788"/>
                      <a:pt x="1598185" y="352788"/>
                    </a:cubicBezTo>
                    <a:lnTo>
                      <a:pt x="80182" y="352788"/>
                    </a:lnTo>
                    <a:cubicBezTo>
                      <a:pt x="35899" y="352788"/>
                      <a:pt x="0" y="316889"/>
                      <a:pt x="0" y="272606"/>
                    </a:cubicBezTo>
                    <a:lnTo>
                      <a:pt x="0" y="80182"/>
                    </a:lnTo>
                    <a:cubicBezTo>
                      <a:pt x="0" y="35899"/>
                      <a:pt x="35899" y="0"/>
                      <a:pt x="80182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1678367" cy="39088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496350" y="324374"/>
              <a:ext cx="5925965" cy="11753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9. SAFETY &amp; MISCELLANEOUS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988530" y="3933023"/>
            <a:ext cx="7705983" cy="1339493"/>
            <a:chOff x="0" y="0"/>
            <a:chExt cx="10274644" cy="178599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0274644" cy="1785990"/>
              <a:chOff x="0" y="0"/>
              <a:chExt cx="2029559" cy="352788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029559" cy="352788"/>
              </a:xfrm>
              <a:custGeom>
                <a:avLst/>
                <a:gdLst/>
                <a:ahLst/>
                <a:cxnLst/>
                <a:rect r="r" b="b" t="t" l="l"/>
                <a:pathLst>
                  <a:path h="352788" w="2029559">
                    <a:moveTo>
                      <a:pt x="66308" y="0"/>
                    </a:moveTo>
                    <a:lnTo>
                      <a:pt x="1963251" y="0"/>
                    </a:lnTo>
                    <a:cubicBezTo>
                      <a:pt x="1999872" y="0"/>
                      <a:pt x="2029559" y="29687"/>
                      <a:pt x="2029559" y="66308"/>
                    </a:cubicBezTo>
                    <a:lnTo>
                      <a:pt x="2029559" y="286480"/>
                    </a:lnTo>
                    <a:cubicBezTo>
                      <a:pt x="2029559" y="304066"/>
                      <a:pt x="2022573" y="320932"/>
                      <a:pt x="2010138" y="333367"/>
                    </a:cubicBezTo>
                    <a:cubicBezTo>
                      <a:pt x="1997703" y="345802"/>
                      <a:pt x="1980837" y="352788"/>
                      <a:pt x="1963251" y="352788"/>
                    </a:cubicBezTo>
                    <a:lnTo>
                      <a:pt x="66308" y="352788"/>
                    </a:lnTo>
                    <a:cubicBezTo>
                      <a:pt x="29687" y="352788"/>
                      <a:pt x="0" y="323101"/>
                      <a:pt x="0" y="286480"/>
                    </a:cubicBezTo>
                    <a:lnTo>
                      <a:pt x="0" y="66308"/>
                    </a:lnTo>
                    <a:cubicBezTo>
                      <a:pt x="0" y="29687"/>
                      <a:pt x="29687" y="0"/>
                      <a:pt x="66308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2029559" cy="39088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360429" y="324374"/>
              <a:ext cx="6878890" cy="11753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sz="32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8. FIREPLACES &amp; FUEL-BURNING APPLIANCES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2590765" y="8484680"/>
            <a:ext cx="5535865" cy="89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58"/>
              </a:lnSpc>
            </a:pPr>
            <a:r>
              <a:rPr lang="en-US" sz="2204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*Safety systems were only checked for presence and condition, not full code compliance or functionality.</a:t>
            </a:r>
          </a:p>
        </p:txBody>
      </p:sp>
    </p:spTree>
  </p:cSld>
  <p:clrMapOvr>
    <a:masterClrMapping/>
  </p:clrMapOvr>
  <p:transition spd="slow">
    <p:cover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59151" y="854642"/>
            <a:ext cx="20756180" cy="8932652"/>
            <a:chOff x="0" y="0"/>
            <a:chExt cx="4265586" cy="18357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65587" cy="1835742"/>
            </a:xfrm>
            <a:custGeom>
              <a:avLst/>
              <a:gdLst/>
              <a:ahLst/>
              <a:cxnLst/>
              <a:rect r="r" b="b" t="t" l="l"/>
              <a:pathLst>
                <a:path h="1835742" w="4265587">
                  <a:moveTo>
                    <a:pt x="0" y="0"/>
                  </a:moveTo>
                  <a:lnTo>
                    <a:pt x="4265587" y="0"/>
                  </a:lnTo>
                  <a:lnTo>
                    <a:pt x="4265587" y="1835742"/>
                  </a:lnTo>
                  <a:lnTo>
                    <a:pt x="0" y="1835742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65586" cy="18738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246300"/>
            <a:ext cx="9604904" cy="975499"/>
            <a:chOff x="0" y="0"/>
            <a:chExt cx="12806539" cy="1300665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2806539" cy="1300665"/>
              <a:chOff x="0" y="0"/>
              <a:chExt cx="2529687" cy="25692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529687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529687">
                    <a:moveTo>
                      <a:pt x="53199" y="0"/>
                    </a:moveTo>
                    <a:lnTo>
                      <a:pt x="2476488" y="0"/>
                    </a:lnTo>
                    <a:cubicBezTo>
                      <a:pt x="2490597" y="0"/>
                      <a:pt x="2504129" y="5605"/>
                      <a:pt x="2514105" y="15581"/>
                    </a:cubicBezTo>
                    <a:cubicBezTo>
                      <a:pt x="2524082" y="25558"/>
                      <a:pt x="2529687" y="39089"/>
                      <a:pt x="2529687" y="53199"/>
                    </a:cubicBezTo>
                    <a:lnTo>
                      <a:pt x="2529687" y="203723"/>
                    </a:lnTo>
                    <a:cubicBezTo>
                      <a:pt x="2529687" y="217832"/>
                      <a:pt x="2524082" y="231363"/>
                      <a:pt x="2514105" y="241340"/>
                    </a:cubicBezTo>
                    <a:cubicBezTo>
                      <a:pt x="2504129" y="251317"/>
                      <a:pt x="2490597" y="256922"/>
                      <a:pt x="2476488" y="256922"/>
                    </a:cubicBezTo>
                    <a:lnTo>
                      <a:pt x="53199" y="256922"/>
                    </a:lnTo>
                    <a:cubicBezTo>
                      <a:pt x="39089" y="256922"/>
                      <a:pt x="25558" y="251317"/>
                      <a:pt x="15581" y="241340"/>
                    </a:cubicBezTo>
                    <a:cubicBezTo>
                      <a:pt x="5605" y="231363"/>
                      <a:pt x="0" y="217832"/>
                      <a:pt x="0" y="203723"/>
                    </a:cubicBezTo>
                    <a:lnTo>
                      <a:pt x="0" y="53199"/>
                    </a:lnTo>
                    <a:cubicBezTo>
                      <a:pt x="0" y="39089"/>
                      <a:pt x="5605" y="25558"/>
                      <a:pt x="15581" y="15581"/>
                    </a:cubicBezTo>
                    <a:cubicBezTo>
                      <a:pt x="25558" y="5605"/>
                      <a:pt x="39089" y="0"/>
                      <a:pt x="53199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529687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1692963" y="367461"/>
              <a:ext cx="9395214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RECOM</a:t>
              </a: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MENDATIONS SUMMARY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1779" y="1536124"/>
            <a:ext cx="18244443" cy="2679111"/>
            <a:chOff x="0" y="0"/>
            <a:chExt cx="24325924" cy="357214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24325924" cy="3572148"/>
              <a:chOff x="0" y="0"/>
              <a:chExt cx="1389399" cy="20402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389399" cy="204027"/>
              </a:xfrm>
              <a:custGeom>
                <a:avLst/>
                <a:gdLst/>
                <a:ahLst/>
                <a:cxnLst/>
                <a:rect r="r" b="b" t="t" l="l"/>
                <a:pathLst>
                  <a:path h="204027" w="1389399">
                    <a:moveTo>
                      <a:pt x="203200" y="0"/>
                    </a:moveTo>
                    <a:lnTo>
                      <a:pt x="1389399" y="0"/>
                    </a:lnTo>
                    <a:lnTo>
                      <a:pt x="1186199" y="204027"/>
                    </a:lnTo>
                    <a:lnTo>
                      <a:pt x="0" y="20402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7CDC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101600" y="-38100"/>
                <a:ext cx="1186199" cy="24212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3765676" y="915929"/>
              <a:ext cx="12346701" cy="2368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62304" indent="-281152" lvl="1">
                <a:lnSpc>
                  <a:spcPts val="2786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Improve drainage on the north side of the building.</a:t>
              </a:r>
            </a:p>
            <a:p>
              <a:pPr algn="l" marL="562304" indent="-281152" lvl="1">
                <a:lnSpc>
                  <a:spcPts val="2786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Repair cracks in sidewalks, driveways, a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nd parking areas.</a:t>
              </a:r>
            </a:p>
            <a:p>
              <a:pPr algn="l" marL="562304" indent="-281152" lvl="1">
                <a:lnSpc>
                  <a:spcPts val="2786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Replace/repair damaged steps at building entrances.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791076" y="159767"/>
              <a:ext cx="6601623" cy="6037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984"/>
                </a:lnSpc>
              </a:pPr>
              <a:r>
                <a:rPr lang="en-US" b="true" sz="260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LOT  </a:t>
              </a:r>
              <a:r>
                <a:rPr lang="en-US" b="true" sz="260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ASSESSMENT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4717674" y="4434310"/>
            <a:ext cx="15667879" cy="4994098"/>
            <a:chOff x="0" y="0"/>
            <a:chExt cx="20890506" cy="665879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20890506" cy="6658797"/>
              <a:chOff x="0" y="0"/>
              <a:chExt cx="1193182" cy="380324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193182" cy="380324"/>
              </a:xfrm>
              <a:custGeom>
                <a:avLst/>
                <a:gdLst/>
                <a:ahLst/>
                <a:cxnLst/>
                <a:rect r="r" b="b" t="t" l="l"/>
                <a:pathLst>
                  <a:path h="380324" w="1193182">
                    <a:moveTo>
                      <a:pt x="203200" y="0"/>
                    </a:moveTo>
                    <a:lnTo>
                      <a:pt x="1193182" y="0"/>
                    </a:lnTo>
                    <a:lnTo>
                      <a:pt x="989982" y="380324"/>
                    </a:lnTo>
                    <a:lnTo>
                      <a:pt x="0" y="38032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7CDC0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101600" y="-38100"/>
                <a:ext cx="989982" cy="4184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6863718" y="839346"/>
              <a:ext cx="10360177" cy="5596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pair exposed wires and replace damaged outlets.</a:t>
              </a:r>
            </a:p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Fix non-functioning lights in locker rooms a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nd corridors.</a:t>
              </a:r>
            </a:p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Add/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upgrade GFCI outlets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for safety compliance.</a:t>
              </a:r>
            </a:p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Replace aging HVAC units (phased replacements from 2025–2029).</a:t>
              </a:r>
            </a:p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Address abandoned HVAC unit.</a:t>
              </a:r>
            </a:p>
            <a:p>
              <a:pPr algn="l" marL="562304" indent="-281152" lvl="1">
                <a:lnSpc>
                  <a:spcPts val="3021"/>
                </a:lnSpc>
                <a:buFont typeface="Arial"/>
                <a:buChar char="•"/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Improve ventilation in attic and crawlspaces for efficiency and safety.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774818" y="175259"/>
              <a:ext cx="10360177" cy="6037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84"/>
                </a:lnSpc>
              </a:pPr>
              <a:r>
                <a:rPr lang="en-US" b="true" sz="260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</a:t>
              </a:r>
              <a:r>
                <a:rPr lang="en-US" b="true" sz="2604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ECTRICAL, A/C &amp; VENTILATION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376098" y="4377160"/>
            <a:ext cx="8911902" cy="5928890"/>
          </a:xfrm>
          <a:custGeom>
            <a:avLst/>
            <a:gdLst/>
            <a:ahLst/>
            <a:cxnLst/>
            <a:rect r="r" b="b" t="t" l="l"/>
            <a:pathLst>
              <a:path h="5928890" w="8911902">
                <a:moveTo>
                  <a:pt x="0" y="0"/>
                </a:moveTo>
                <a:lnTo>
                  <a:pt x="8911902" y="0"/>
                </a:lnTo>
                <a:lnTo>
                  <a:pt x="8911902" y="5928890"/>
                </a:lnTo>
                <a:lnTo>
                  <a:pt x="0" y="5928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1143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ransition spd="slow">
    <p:cover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5770" y="3686680"/>
            <a:ext cx="18353770" cy="6582634"/>
          </a:xfrm>
          <a:custGeom>
            <a:avLst/>
            <a:gdLst/>
            <a:ahLst/>
            <a:cxnLst/>
            <a:rect r="r" b="b" t="t" l="l"/>
            <a:pathLst>
              <a:path h="6582634" w="18353770">
                <a:moveTo>
                  <a:pt x="0" y="0"/>
                </a:moveTo>
                <a:lnTo>
                  <a:pt x="18353770" y="0"/>
                </a:lnTo>
                <a:lnTo>
                  <a:pt x="18353770" y="6582634"/>
                </a:lnTo>
                <a:lnTo>
                  <a:pt x="0" y="6582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8982" r="0" b="-27505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65770" y="3686680"/>
            <a:ext cx="19397565" cy="6669112"/>
            <a:chOff x="0" y="0"/>
            <a:chExt cx="5108824" cy="175647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108824" cy="1756474"/>
            </a:xfrm>
            <a:custGeom>
              <a:avLst/>
              <a:gdLst/>
              <a:ahLst/>
              <a:cxnLst/>
              <a:rect r="r" b="b" t="t" l="l"/>
              <a:pathLst>
                <a:path h="1756474" w="5108824">
                  <a:moveTo>
                    <a:pt x="0" y="0"/>
                  </a:moveTo>
                  <a:lnTo>
                    <a:pt x="5108824" y="0"/>
                  </a:lnTo>
                  <a:lnTo>
                    <a:pt x="5108824" y="1756474"/>
                  </a:lnTo>
                  <a:lnTo>
                    <a:pt x="0" y="1756474"/>
                  </a:lnTo>
                  <a:close/>
                </a:path>
              </a:pathLst>
            </a:custGeom>
            <a:solidFill>
              <a:srgbClr val="000000">
                <a:alpha val="51765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108824" cy="17945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5400000">
            <a:off x="16675593" y="2638160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0" y="2172205"/>
                </a:moveTo>
                <a:lnTo>
                  <a:pt x="766196" y="2172205"/>
                </a:lnTo>
                <a:lnTo>
                  <a:pt x="766196" y="0"/>
                </a:lnTo>
                <a:lnTo>
                  <a:pt x="0" y="0"/>
                </a:lnTo>
                <a:lnTo>
                  <a:pt x="0" y="217220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608998" y="5019675"/>
            <a:ext cx="13070005" cy="2924756"/>
            <a:chOff x="0" y="0"/>
            <a:chExt cx="3269013" cy="7315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269013" cy="731527"/>
            </a:xfrm>
            <a:custGeom>
              <a:avLst/>
              <a:gdLst/>
              <a:ahLst/>
              <a:cxnLst/>
              <a:rect r="r" b="b" t="t" l="l"/>
              <a:pathLst>
                <a:path h="731527" w="3269013">
                  <a:moveTo>
                    <a:pt x="318959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52109"/>
                  </a:lnTo>
                  <a:cubicBezTo>
                    <a:pt x="43699" y="652109"/>
                    <a:pt x="79418" y="687448"/>
                    <a:pt x="79418" y="731527"/>
                  </a:cubicBezTo>
                  <a:lnTo>
                    <a:pt x="3189595" y="731527"/>
                  </a:lnTo>
                  <a:cubicBezTo>
                    <a:pt x="3189595" y="687828"/>
                    <a:pt x="3224934" y="652109"/>
                    <a:pt x="3269013" y="652109"/>
                  </a:cubicBezTo>
                  <a:lnTo>
                    <a:pt x="3269013" y="79418"/>
                  </a:lnTo>
                  <a:cubicBezTo>
                    <a:pt x="3225314" y="79418"/>
                    <a:pt x="3189595" y="44079"/>
                    <a:pt x="3189595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DF543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38100" y="0"/>
              <a:ext cx="3192813" cy="693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229048" y="5496216"/>
            <a:ext cx="11829903" cy="1971675"/>
            <a:chOff x="0" y="0"/>
            <a:chExt cx="15773205" cy="2628900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60327" y="-28575"/>
              <a:ext cx="15244303" cy="447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0351" indent="-225175" lvl="1">
                <a:lnSpc>
                  <a:spcPts val="2503"/>
                </a:lnSpc>
                <a:buFont typeface="Arial"/>
                <a:buChar char="•"/>
              </a:pPr>
              <a:r>
                <a:rPr lang="en-US" sz="2085">
                  <a:solidFill>
                    <a:srgbClr val="DF5430"/>
                  </a:solidFill>
                  <a:latin typeface="Horizon"/>
                  <a:ea typeface="Horizon"/>
                  <a:cs typeface="Horizon"/>
                  <a:sym typeface="Horizon"/>
                </a:rPr>
                <a:t>TRANSPARENCY AND TRUST IN PROPERTY DECISIONS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60327" y="708025"/>
              <a:ext cx="15712878" cy="447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0351" indent="-225175" lvl="1">
                <a:lnSpc>
                  <a:spcPts val="2503"/>
                </a:lnSpc>
                <a:buFont typeface="Arial"/>
                <a:buChar char="•"/>
              </a:pPr>
              <a:r>
                <a:rPr lang="en-US" sz="2085">
                  <a:solidFill>
                    <a:srgbClr val="DF5430"/>
                  </a:solidFill>
                  <a:latin typeface="Horizon"/>
                  <a:ea typeface="Horizon"/>
                  <a:cs typeface="Horizon"/>
                  <a:sym typeface="Horizon"/>
                </a:rPr>
                <a:t>LOWER LONG-TERM COSTS WITH PROACTIVE PLANNING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60327" y="1444625"/>
              <a:ext cx="13362558" cy="447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0351" indent="-225175" lvl="1">
                <a:lnSpc>
                  <a:spcPts val="2503"/>
                </a:lnSpc>
                <a:buFont typeface="Arial"/>
                <a:buChar char="•"/>
              </a:pPr>
              <a:r>
                <a:rPr lang="en-US" sz="2085">
                  <a:solidFill>
                    <a:srgbClr val="DF5430"/>
                  </a:solidFill>
                  <a:latin typeface="Horizon"/>
                  <a:ea typeface="Horizon"/>
                  <a:cs typeface="Horizon"/>
                  <a:sym typeface="Horizon"/>
                </a:rPr>
                <a:t>INCREASED PROPERTY VALUE AND ASSET LIFE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2181225"/>
              <a:ext cx="14502207" cy="447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0351" indent="-225175" lvl="1">
                <a:lnSpc>
                  <a:spcPts val="2503"/>
                </a:lnSpc>
                <a:buFont typeface="Arial"/>
                <a:buChar char="•"/>
              </a:pPr>
              <a:r>
                <a:rPr lang="en-US" sz="2085">
                  <a:solidFill>
                    <a:srgbClr val="DF5430"/>
                  </a:solidFill>
                  <a:latin typeface="Horizon"/>
                  <a:ea typeface="Horizon"/>
                  <a:cs typeface="Horizon"/>
                  <a:sym typeface="Horizon"/>
                </a:rPr>
                <a:t>ENHANCED MARKETING AND ENGAGEMENT TOOLS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229309" y="1917189"/>
            <a:ext cx="15829383" cy="176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THE BENEFITS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OF 4JCON’S </a:t>
            </a:r>
            <a:r>
              <a:rPr lang="en-US" sz="6215">
                <a:solidFill>
                  <a:srgbClr val="DF5430"/>
                </a:solidFill>
                <a:latin typeface="Horizon"/>
                <a:ea typeface="Horizon"/>
                <a:cs typeface="Horizon"/>
                <a:sym typeface="Horizon"/>
              </a:rPr>
              <a:t>EXPANDED SERVICES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</p:spTree>
  </p:cSld>
  <p:clrMapOvr>
    <a:masterClrMapping/>
  </p:clrMapOvr>
  <p:transition spd="slow">
    <p:cover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258300"/>
          </a:xfrm>
          <a:custGeom>
            <a:avLst/>
            <a:gdLst/>
            <a:ahLst/>
            <a:cxnLst/>
            <a:rect r="r" b="b" t="t" l="l"/>
            <a:pathLst>
              <a:path h="9258300" w="18288000">
                <a:moveTo>
                  <a:pt x="0" y="0"/>
                </a:moveTo>
                <a:lnTo>
                  <a:pt x="18288000" y="0"/>
                </a:lnTo>
                <a:lnTo>
                  <a:pt x="182880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-31604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219682"/>
            <a:ext cx="20523148" cy="1961859"/>
            <a:chOff x="0" y="0"/>
            <a:chExt cx="5405274" cy="5167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05274" cy="516704"/>
            </a:xfrm>
            <a:custGeom>
              <a:avLst/>
              <a:gdLst/>
              <a:ahLst/>
              <a:cxnLst/>
              <a:rect r="r" b="b" t="t" l="l"/>
              <a:pathLst>
                <a:path h="516704" w="5405274">
                  <a:moveTo>
                    <a:pt x="0" y="0"/>
                  </a:moveTo>
                  <a:lnTo>
                    <a:pt x="5405274" y="0"/>
                  </a:lnTo>
                  <a:lnTo>
                    <a:pt x="5405274" y="516704"/>
                  </a:lnTo>
                  <a:lnTo>
                    <a:pt x="0" y="516704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405274" cy="5548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0">
            <a:off x="4671981" y="8623605"/>
            <a:ext cx="13616019" cy="2944464"/>
          </a:xfrm>
          <a:custGeom>
            <a:avLst/>
            <a:gdLst/>
            <a:ahLst/>
            <a:cxnLst/>
            <a:rect r="r" b="b" t="t" l="l"/>
            <a:pathLst>
              <a:path h="2944464" w="13616019">
                <a:moveTo>
                  <a:pt x="13616019" y="0"/>
                </a:moveTo>
                <a:lnTo>
                  <a:pt x="0" y="0"/>
                </a:lnTo>
                <a:lnTo>
                  <a:pt x="0" y="2944464"/>
                </a:lnTo>
                <a:lnTo>
                  <a:pt x="13616019" y="2944464"/>
                </a:lnTo>
                <a:lnTo>
                  <a:pt x="13616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347810" y="943376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3377455" y="0"/>
                </a:moveTo>
                <a:lnTo>
                  <a:pt x="0" y="0"/>
                </a:lnTo>
                <a:lnTo>
                  <a:pt x="0" y="333524"/>
                </a:lnTo>
                <a:lnTo>
                  <a:pt x="3377455" y="333524"/>
                </a:lnTo>
                <a:lnTo>
                  <a:pt x="33774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1131094" y="1800462"/>
            <a:ext cx="13018573" cy="1230499"/>
            <a:chOff x="0" y="0"/>
            <a:chExt cx="3106460" cy="2936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06460" cy="293619"/>
            </a:xfrm>
            <a:custGeom>
              <a:avLst/>
              <a:gdLst/>
              <a:ahLst/>
              <a:cxnLst/>
              <a:rect r="r" b="b" t="t" l="l"/>
              <a:pathLst>
                <a:path h="293619" w="3106460">
                  <a:moveTo>
                    <a:pt x="203200" y="0"/>
                  </a:moveTo>
                  <a:lnTo>
                    <a:pt x="3106460" y="0"/>
                  </a:lnTo>
                  <a:lnTo>
                    <a:pt x="2903260" y="293619"/>
                  </a:lnTo>
                  <a:lnTo>
                    <a:pt x="0" y="29361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2903260" cy="331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65159" y="7211386"/>
            <a:ext cx="3096155" cy="3096155"/>
          </a:xfrm>
          <a:prstGeom prst="rect">
            <a:avLst/>
          </a:prstGeom>
        </p:spPr>
      </p:pic>
      <p:sp>
        <p:nvSpPr>
          <p:cNvPr name="Freeform 16" id="16"/>
          <p:cNvSpPr/>
          <p:nvPr/>
        </p:nvSpPr>
        <p:spPr>
          <a:xfrm flipH="false" flipV="false" rot="0">
            <a:off x="16951967" y="6633978"/>
            <a:ext cx="773298" cy="773298"/>
          </a:xfrm>
          <a:custGeom>
            <a:avLst/>
            <a:gdLst/>
            <a:ahLst/>
            <a:cxnLst/>
            <a:rect r="r" b="b" t="t" l="l"/>
            <a:pathLst>
              <a:path h="773298" w="773298">
                <a:moveTo>
                  <a:pt x="0" y="0"/>
                </a:moveTo>
                <a:lnTo>
                  <a:pt x="773298" y="0"/>
                </a:lnTo>
                <a:lnTo>
                  <a:pt x="773298" y="773297"/>
                </a:lnTo>
                <a:lnTo>
                  <a:pt x="0" y="773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951967" y="4852205"/>
            <a:ext cx="742448" cy="742448"/>
          </a:xfrm>
          <a:custGeom>
            <a:avLst/>
            <a:gdLst/>
            <a:ahLst/>
            <a:cxnLst/>
            <a:rect r="r" b="b" t="t" l="l"/>
            <a:pathLst>
              <a:path h="742448" w="742448">
                <a:moveTo>
                  <a:pt x="0" y="0"/>
                </a:moveTo>
                <a:lnTo>
                  <a:pt x="742449" y="0"/>
                </a:lnTo>
                <a:lnTo>
                  <a:pt x="742449" y="742448"/>
                </a:lnTo>
                <a:lnTo>
                  <a:pt x="0" y="742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951967" y="5737528"/>
            <a:ext cx="749385" cy="749385"/>
          </a:xfrm>
          <a:custGeom>
            <a:avLst/>
            <a:gdLst/>
            <a:ahLst/>
            <a:cxnLst/>
            <a:rect r="r" b="b" t="t" l="l"/>
            <a:pathLst>
              <a:path h="749385" w="749385">
                <a:moveTo>
                  <a:pt x="0" y="0"/>
                </a:moveTo>
                <a:lnTo>
                  <a:pt x="749385" y="0"/>
                </a:lnTo>
                <a:lnTo>
                  <a:pt x="749385" y="749385"/>
                </a:lnTo>
                <a:lnTo>
                  <a:pt x="0" y="749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6224649" y="7649907"/>
            <a:ext cx="11687610" cy="839502"/>
            <a:chOff x="0" y="0"/>
            <a:chExt cx="15583480" cy="1119336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257645" y="0"/>
              <a:ext cx="15068190" cy="1119336"/>
              <a:chOff x="0" y="0"/>
              <a:chExt cx="3321680" cy="24675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3321680" cy="246750"/>
              </a:xfrm>
              <a:custGeom>
                <a:avLst/>
                <a:gdLst/>
                <a:ahLst/>
                <a:cxnLst/>
                <a:rect r="r" b="b" t="t" l="l"/>
                <a:pathLst>
                  <a:path h="246750" w="3321680">
                    <a:moveTo>
                      <a:pt x="34938" y="0"/>
                    </a:moveTo>
                    <a:lnTo>
                      <a:pt x="3286742" y="0"/>
                    </a:lnTo>
                    <a:cubicBezTo>
                      <a:pt x="3306038" y="0"/>
                      <a:pt x="3321680" y="15642"/>
                      <a:pt x="3321680" y="34938"/>
                    </a:cubicBezTo>
                    <a:lnTo>
                      <a:pt x="3321680" y="211812"/>
                    </a:lnTo>
                    <a:cubicBezTo>
                      <a:pt x="3321680" y="221078"/>
                      <a:pt x="3317999" y="229965"/>
                      <a:pt x="3311447" y="236517"/>
                    </a:cubicBezTo>
                    <a:cubicBezTo>
                      <a:pt x="3304895" y="243069"/>
                      <a:pt x="3296009" y="246750"/>
                      <a:pt x="3286742" y="246750"/>
                    </a:cubicBezTo>
                    <a:lnTo>
                      <a:pt x="34938" y="246750"/>
                    </a:lnTo>
                    <a:cubicBezTo>
                      <a:pt x="15642" y="246750"/>
                      <a:pt x="0" y="231108"/>
                      <a:pt x="0" y="211812"/>
                    </a:cubicBezTo>
                    <a:lnTo>
                      <a:pt x="0" y="34938"/>
                    </a:lnTo>
                    <a:cubicBezTo>
                      <a:pt x="0" y="15642"/>
                      <a:pt x="15642" y="0"/>
                      <a:pt x="34938" y="0"/>
                    </a:cubicBezTo>
                    <a:close/>
                  </a:path>
                </a:pathLst>
              </a:custGeom>
              <a:solidFill>
                <a:srgbClr val="DF5430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3321680" cy="2848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280552"/>
              <a:ext cx="15583480" cy="61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2"/>
                </a:lnSpc>
              </a:pPr>
              <a:r>
                <a:rPr lang="en-US" sz="3040">
                  <a:solidFill>
                    <a:srgbClr val="FFFFFF"/>
                  </a:solidFill>
                  <a:latin typeface="Horizon"/>
                  <a:ea typeface="Horizon"/>
                  <a:cs typeface="Horizon"/>
                  <a:sym typeface="Horizon"/>
                </a:rPr>
                <a:t>SCHEDULE A CONSULTATION TODAY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674297" y="1916536"/>
            <a:ext cx="11213182" cy="1028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0"/>
              </a:lnSpc>
            </a:pPr>
            <a:r>
              <a:rPr lang="en-US" sz="6860" spc="1694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LET’S BUILD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215247" y="4989074"/>
            <a:ext cx="5584995" cy="50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2"/>
              </a:lnSpc>
            </a:pPr>
            <a:r>
              <a:rPr lang="en-US" sz="358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530-588-9366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215247" y="5870989"/>
            <a:ext cx="5584995" cy="50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2"/>
              </a:lnSpc>
            </a:pPr>
            <a:r>
              <a:rPr lang="en-US" sz="358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jerry@4jcon.com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887479" y="6786271"/>
            <a:ext cx="4912764" cy="50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2"/>
              </a:lnSpc>
            </a:pPr>
            <a:r>
              <a:rPr lang="en-US" sz="358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4JCON.com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74297" y="3101138"/>
            <a:ext cx="9756982" cy="3977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09"/>
              </a:lnSpc>
            </a:pPr>
            <a:r>
              <a:rPr lang="en-US" sz="7317">
                <a:solidFill>
                  <a:srgbClr val="DF5430"/>
                </a:solidFill>
                <a:latin typeface="Horizon"/>
                <a:ea typeface="Horizon"/>
                <a:cs typeface="Horizon"/>
                <a:sym typeface="Horizon"/>
              </a:rPr>
              <a:t>SMARTER, SAFER, STRONGER </a:t>
            </a:r>
            <a:r>
              <a:rPr lang="en-US" sz="7317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TOGETHER</a:t>
            </a:r>
          </a:p>
        </p:txBody>
      </p:sp>
      <p:sp>
        <p:nvSpPr>
          <p:cNvPr name="Freeform 29" id="29"/>
          <p:cNvSpPr/>
          <p:nvPr/>
        </p:nvSpPr>
        <p:spPr>
          <a:xfrm flipH="true" flipV="true" rot="-10800000">
            <a:off x="346573" y="7673361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766197" y="2172206"/>
                </a:moveTo>
                <a:lnTo>
                  <a:pt x="0" y="2172206"/>
                </a:lnTo>
                <a:lnTo>
                  <a:pt x="0" y="0"/>
                </a:lnTo>
                <a:lnTo>
                  <a:pt x="766197" y="0"/>
                </a:lnTo>
                <a:lnTo>
                  <a:pt x="766197" y="2172206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436573" y="3839080"/>
            <a:ext cx="13870477" cy="5758385"/>
            <a:chOff x="0" y="0"/>
            <a:chExt cx="2850511" cy="118340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850511" cy="1183401"/>
            </a:xfrm>
            <a:custGeom>
              <a:avLst/>
              <a:gdLst/>
              <a:ahLst/>
              <a:cxnLst/>
              <a:rect r="r" b="b" t="t" l="l"/>
              <a:pathLst>
                <a:path h="1183401" w="2850511">
                  <a:moveTo>
                    <a:pt x="0" y="0"/>
                  </a:moveTo>
                  <a:lnTo>
                    <a:pt x="2850511" y="0"/>
                  </a:lnTo>
                  <a:lnTo>
                    <a:pt x="2850511" y="1183401"/>
                  </a:lnTo>
                  <a:lnTo>
                    <a:pt x="0" y="1183401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850511" cy="12215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189921" y="9126534"/>
            <a:ext cx="6006218" cy="975499"/>
            <a:chOff x="0" y="0"/>
            <a:chExt cx="1581885" cy="25692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898128" y="1922998"/>
            <a:ext cx="16946777" cy="1923376"/>
            <a:chOff x="0" y="0"/>
            <a:chExt cx="4463349" cy="5065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63348" cy="506568"/>
            </a:xfrm>
            <a:custGeom>
              <a:avLst/>
              <a:gdLst/>
              <a:ahLst/>
              <a:cxnLst/>
              <a:rect r="r" b="b" t="t" l="l"/>
              <a:pathLst>
                <a:path h="506568" w="4463348">
                  <a:moveTo>
                    <a:pt x="203200" y="0"/>
                  </a:moveTo>
                  <a:lnTo>
                    <a:pt x="4463348" y="0"/>
                  </a:lnTo>
                  <a:lnTo>
                    <a:pt x="4260148" y="506568"/>
                  </a:lnTo>
                  <a:lnTo>
                    <a:pt x="0" y="5065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4260149" cy="5446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76018" y="4055410"/>
            <a:ext cx="8367932" cy="5380234"/>
            <a:chOff x="0" y="0"/>
            <a:chExt cx="1264156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64156" cy="812800"/>
            </a:xfrm>
            <a:custGeom>
              <a:avLst/>
              <a:gdLst/>
              <a:ahLst/>
              <a:cxnLst/>
              <a:rect r="r" b="b" t="t" l="l"/>
              <a:pathLst>
                <a:path h="812800" w="1264156">
                  <a:moveTo>
                    <a:pt x="0" y="0"/>
                  </a:moveTo>
                  <a:lnTo>
                    <a:pt x="1264156" y="0"/>
                  </a:lnTo>
                  <a:lnTo>
                    <a:pt x="126415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0" t="-29657" r="-2072" b="-294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8048917" y="5275124"/>
            <a:ext cx="10723966" cy="2886297"/>
            <a:chOff x="0" y="0"/>
            <a:chExt cx="14298621" cy="3848396"/>
          </a:xfrm>
        </p:grpSpPr>
        <p:grpSp>
          <p:nvGrpSpPr>
            <p:cNvPr name="Group 21" id="21"/>
            <p:cNvGrpSpPr/>
            <p:nvPr/>
          </p:nvGrpSpPr>
          <p:grpSpPr>
            <a:xfrm rot="-10800000">
              <a:off x="0" y="1369352"/>
              <a:ext cx="13294239" cy="1106172"/>
              <a:chOff x="0" y="0"/>
              <a:chExt cx="2626022" cy="218503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626022" cy="218503"/>
              </a:xfrm>
              <a:custGeom>
                <a:avLst/>
                <a:gdLst/>
                <a:ahLst/>
                <a:cxnLst/>
                <a:rect r="r" b="b" t="t" l="l"/>
                <a:pathLst>
                  <a:path h="218503" w="2626022">
                    <a:moveTo>
                      <a:pt x="2422822" y="0"/>
                    </a:moveTo>
                    <a:lnTo>
                      <a:pt x="0" y="0"/>
                    </a:lnTo>
                    <a:lnTo>
                      <a:pt x="0" y="218503"/>
                    </a:lnTo>
                    <a:lnTo>
                      <a:pt x="2422822" y="218503"/>
                    </a:lnTo>
                    <a:lnTo>
                      <a:pt x="2626022" y="109252"/>
                    </a:lnTo>
                    <a:lnTo>
                      <a:pt x="2422822" y="0"/>
                    </a:lnTo>
                    <a:close/>
                  </a:path>
                </a:pathLst>
              </a:custGeom>
              <a:solidFill>
                <a:srgbClr val="C7CD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2511722" cy="25660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-10800000">
              <a:off x="0" y="0"/>
              <a:ext cx="13294239" cy="1106172"/>
              <a:chOff x="0" y="0"/>
              <a:chExt cx="2626022" cy="218503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626022" cy="218503"/>
              </a:xfrm>
              <a:custGeom>
                <a:avLst/>
                <a:gdLst/>
                <a:ahLst/>
                <a:cxnLst/>
                <a:rect r="r" b="b" t="t" l="l"/>
                <a:pathLst>
                  <a:path h="218503" w="2626022">
                    <a:moveTo>
                      <a:pt x="2422822" y="0"/>
                    </a:moveTo>
                    <a:lnTo>
                      <a:pt x="0" y="0"/>
                    </a:lnTo>
                    <a:lnTo>
                      <a:pt x="0" y="218503"/>
                    </a:lnTo>
                    <a:lnTo>
                      <a:pt x="2422822" y="218503"/>
                    </a:lnTo>
                    <a:lnTo>
                      <a:pt x="2626022" y="109252"/>
                    </a:lnTo>
                    <a:lnTo>
                      <a:pt x="2422822" y="0"/>
                    </a:lnTo>
                    <a:close/>
                  </a:path>
                </a:pathLst>
              </a:custGeom>
              <a:solidFill>
                <a:srgbClr val="C7CD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511722" cy="25660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-10800000">
              <a:off x="0" y="2742224"/>
              <a:ext cx="13294239" cy="1106172"/>
              <a:chOff x="0" y="0"/>
              <a:chExt cx="2626022" cy="21850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626022" cy="218503"/>
              </a:xfrm>
              <a:custGeom>
                <a:avLst/>
                <a:gdLst/>
                <a:ahLst/>
                <a:cxnLst/>
                <a:rect r="r" b="b" t="t" l="l"/>
                <a:pathLst>
                  <a:path h="218503" w="2626022">
                    <a:moveTo>
                      <a:pt x="2422822" y="0"/>
                    </a:moveTo>
                    <a:lnTo>
                      <a:pt x="0" y="0"/>
                    </a:lnTo>
                    <a:lnTo>
                      <a:pt x="0" y="218503"/>
                    </a:lnTo>
                    <a:lnTo>
                      <a:pt x="2422822" y="218503"/>
                    </a:lnTo>
                    <a:lnTo>
                      <a:pt x="2626022" y="109252"/>
                    </a:lnTo>
                    <a:lnTo>
                      <a:pt x="2422822" y="0"/>
                    </a:lnTo>
                    <a:close/>
                  </a:path>
                </a:pathLst>
              </a:custGeom>
              <a:solidFill>
                <a:srgbClr val="C7CD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2511722" cy="25660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795510" y="331472"/>
              <a:ext cx="13503110" cy="863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23"/>
                </a:lnSpc>
              </a:pPr>
              <a:r>
                <a:rPr lang="en-US" b="true" sz="2185" i="true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CLIENTS WANT CONFIDENCE AT EVERY STAGE OF OWNERSHIP</a:t>
              </a:r>
            </a:p>
            <a:p>
              <a:pPr algn="l">
                <a:lnSpc>
                  <a:spcPts val="2623"/>
                </a:lnSpc>
              </a:pP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802680" y="1700188"/>
              <a:ext cx="12339630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27"/>
                </a:lnSpc>
              </a:pPr>
              <a:r>
                <a:rPr lang="en-US" b="true" sz="2190" i="true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FACILITIES REQUIRE LONG-TERM PLANNING, NOT JUST BUILDS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802680" y="3079410"/>
              <a:ext cx="11335763" cy="431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23"/>
                </a:lnSpc>
              </a:pPr>
              <a:r>
                <a:rPr lang="en-US" b="true" sz="2185" i="true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TECHNOLOGY NOW ENABLES SMARTER TRANSPARENCY</a:t>
              </a:r>
            </a:p>
          </p:txBody>
        </p:sp>
      </p:grpSp>
      <p:sp>
        <p:nvSpPr>
          <p:cNvPr name="Freeform 33" id="33"/>
          <p:cNvSpPr/>
          <p:nvPr/>
        </p:nvSpPr>
        <p:spPr>
          <a:xfrm flipH="true" flipV="false" rot="0">
            <a:off x="188169" y="5639463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766197" y="0"/>
                </a:moveTo>
                <a:lnTo>
                  <a:pt x="0" y="0"/>
                </a:lnTo>
                <a:lnTo>
                  <a:pt x="0" y="2172206"/>
                </a:lnTo>
                <a:lnTo>
                  <a:pt x="766197" y="2172206"/>
                </a:lnTo>
                <a:lnTo>
                  <a:pt x="76619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46573" y="2076883"/>
            <a:ext cx="15829383" cy="176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MEETING CLIENT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NEEDS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BEYOND 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CONSTRUCTION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168891" y="301837"/>
            <a:ext cx="5241797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pc="130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WE’RE EXPANDING</a:t>
            </a:r>
          </a:p>
        </p:txBody>
      </p: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68891" y="301837"/>
            <a:ext cx="4508733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pc="130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HOME INSPECTIONS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589984" y="4877210"/>
            <a:ext cx="11208614" cy="3700109"/>
            <a:chOff x="0" y="0"/>
            <a:chExt cx="2303474" cy="7604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03474" cy="760406"/>
            </a:xfrm>
            <a:custGeom>
              <a:avLst/>
              <a:gdLst/>
              <a:ahLst/>
              <a:cxnLst/>
              <a:rect r="r" b="b" t="t" l="l"/>
              <a:pathLst>
                <a:path h="760406" w="2303474">
                  <a:moveTo>
                    <a:pt x="0" y="0"/>
                  </a:moveTo>
                  <a:lnTo>
                    <a:pt x="2303474" y="0"/>
                  </a:lnTo>
                  <a:lnTo>
                    <a:pt x="2303474" y="760406"/>
                  </a:lnTo>
                  <a:lnTo>
                    <a:pt x="0" y="760406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303474" cy="7985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432298" y="1812664"/>
            <a:ext cx="6867968" cy="7561320"/>
            <a:chOff x="0" y="0"/>
            <a:chExt cx="751432" cy="82729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1432" cy="827292"/>
            </a:xfrm>
            <a:custGeom>
              <a:avLst/>
              <a:gdLst/>
              <a:ahLst/>
              <a:cxnLst/>
              <a:rect r="r" b="b" t="t" l="l"/>
              <a:pathLst>
                <a:path h="827292" w="751432">
                  <a:moveTo>
                    <a:pt x="0" y="0"/>
                  </a:moveTo>
                  <a:lnTo>
                    <a:pt x="751432" y="0"/>
                  </a:lnTo>
                  <a:lnTo>
                    <a:pt x="751432" y="827292"/>
                  </a:lnTo>
                  <a:lnTo>
                    <a:pt x="0" y="827292"/>
                  </a:lnTo>
                  <a:close/>
                </a:path>
              </a:pathLst>
            </a:custGeom>
            <a:blipFill>
              <a:blip r:embed="rId10"/>
              <a:stretch>
                <a:fillRect l="-5047" t="0" r="-5047" b="0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sp>
        <p:nvSpPr>
          <p:cNvPr name="Freeform 18" id="18"/>
          <p:cNvSpPr/>
          <p:nvPr/>
        </p:nvSpPr>
        <p:spPr>
          <a:xfrm flipH="true" flipV="true" rot="0">
            <a:off x="6879068" y="5641161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766197" y="2172206"/>
                </a:moveTo>
                <a:lnTo>
                  <a:pt x="0" y="2172206"/>
                </a:lnTo>
                <a:lnTo>
                  <a:pt x="0" y="0"/>
                </a:lnTo>
                <a:lnTo>
                  <a:pt x="766197" y="0"/>
                </a:lnTo>
                <a:lnTo>
                  <a:pt x="766197" y="217220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403648" y="2051930"/>
            <a:ext cx="11881773" cy="260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COMPREHENSIVE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HOME INSPECTIONS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8104738" y="5408812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814271" y="5400929"/>
            <a:ext cx="8984327" cy="64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DETAILED EVALUATIONS FOR BUYERS, SELLERS, OWNERS &amp; INSURANCE COMPANIES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814271" y="6718545"/>
            <a:ext cx="8984327" cy="32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TRUCTURAL, MECHANICAL, AND SAFETY REVIEW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89058" y="7776073"/>
            <a:ext cx="8984327" cy="64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IDENTIFIES CURRENT AND FUTURE ISSUES WITH THE PROPERTY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8104738" y="6564503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129951" y="7602981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7449" y="-1724460"/>
            <a:ext cx="13548429" cy="2929848"/>
          </a:xfrm>
          <a:custGeom>
            <a:avLst/>
            <a:gdLst/>
            <a:ahLst/>
            <a:cxnLst/>
            <a:rect r="r" b="b" t="t" l="l"/>
            <a:pathLst>
              <a:path h="2929848" w="13548429">
                <a:moveTo>
                  <a:pt x="0" y="0"/>
                </a:moveTo>
                <a:lnTo>
                  <a:pt x="13548430" y="0"/>
                </a:lnTo>
                <a:lnTo>
                  <a:pt x="13548430" y="2929848"/>
                </a:lnTo>
                <a:lnTo>
                  <a:pt x="0" y="2929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13197" y="606390"/>
            <a:ext cx="5835578" cy="975499"/>
            <a:chOff x="0" y="0"/>
            <a:chExt cx="1536942" cy="2569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36942" cy="256922"/>
            </a:xfrm>
            <a:custGeom>
              <a:avLst/>
              <a:gdLst/>
              <a:ahLst/>
              <a:cxnLst/>
              <a:rect r="r" b="b" t="t" l="l"/>
              <a:pathLst>
                <a:path h="256922" w="1536942">
                  <a:moveTo>
                    <a:pt x="87561" y="0"/>
                  </a:moveTo>
                  <a:lnTo>
                    <a:pt x="1449382" y="0"/>
                  </a:lnTo>
                  <a:cubicBezTo>
                    <a:pt x="1472604" y="0"/>
                    <a:pt x="1494876" y="9225"/>
                    <a:pt x="1511297" y="25646"/>
                  </a:cubicBezTo>
                  <a:cubicBezTo>
                    <a:pt x="1527717" y="42067"/>
                    <a:pt x="1536942" y="64338"/>
                    <a:pt x="1536942" y="87561"/>
                  </a:cubicBezTo>
                  <a:lnTo>
                    <a:pt x="1536942" y="169361"/>
                  </a:lnTo>
                  <a:cubicBezTo>
                    <a:pt x="1536942" y="217719"/>
                    <a:pt x="1497740" y="256922"/>
                    <a:pt x="1449382" y="256922"/>
                  </a:cubicBezTo>
                  <a:lnTo>
                    <a:pt x="87561" y="256922"/>
                  </a:lnTo>
                  <a:cubicBezTo>
                    <a:pt x="39202" y="256922"/>
                    <a:pt x="0" y="217719"/>
                    <a:pt x="0" y="169361"/>
                  </a:cubicBezTo>
                  <a:lnTo>
                    <a:pt x="0" y="87561"/>
                  </a:lnTo>
                  <a:cubicBezTo>
                    <a:pt x="0" y="39202"/>
                    <a:pt x="39202" y="0"/>
                    <a:pt x="8756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536942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46573" y="695537"/>
            <a:ext cx="2613704" cy="810152"/>
          </a:xfrm>
          <a:custGeom>
            <a:avLst/>
            <a:gdLst/>
            <a:ahLst/>
            <a:cxnLst/>
            <a:rect r="r" b="b" t="t" l="l"/>
            <a:pathLst>
              <a:path h="810152" w="2613704">
                <a:moveTo>
                  <a:pt x="0" y="0"/>
                </a:moveTo>
                <a:lnTo>
                  <a:pt x="2613704" y="0"/>
                </a:lnTo>
                <a:lnTo>
                  <a:pt x="2613704" y="810152"/>
                </a:lnTo>
                <a:lnTo>
                  <a:pt x="0" y="81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170871" y="9126534"/>
            <a:ext cx="6006218" cy="975499"/>
            <a:chOff x="0" y="0"/>
            <a:chExt cx="1581885" cy="25692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1885" cy="256922"/>
            </a:xfrm>
            <a:custGeom>
              <a:avLst/>
              <a:gdLst/>
              <a:ahLst/>
              <a:cxnLst/>
              <a:rect r="r" b="b" t="t" l="l"/>
              <a:pathLst>
                <a:path h="256922" w="1581885">
                  <a:moveTo>
                    <a:pt x="85073" y="0"/>
                  </a:moveTo>
                  <a:lnTo>
                    <a:pt x="1496812" y="0"/>
                  </a:lnTo>
                  <a:cubicBezTo>
                    <a:pt x="1519374" y="0"/>
                    <a:pt x="1541013" y="8963"/>
                    <a:pt x="1556967" y="24917"/>
                  </a:cubicBezTo>
                  <a:cubicBezTo>
                    <a:pt x="1572922" y="40872"/>
                    <a:pt x="1581885" y="62510"/>
                    <a:pt x="1581885" y="85073"/>
                  </a:cubicBezTo>
                  <a:lnTo>
                    <a:pt x="1581885" y="171849"/>
                  </a:lnTo>
                  <a:cubicBezTo>
                    <a:pt x="1581885" y="194411"/>
                    <a:pt x="1572922" y="216050"/>
                    <a:pt x="1556967" y="232004"/>
                  </a:cubicBezTo>
                  <a:cubicBezTo>
                    <a:pt x="1541013" y="247959"/>
                    <a:pt x="1519374" y="256922"/>
                    <a:pt x="1496812" y="256922"/>
                  </a:cubicBezTo>
                  <a:lnTo>
                    <a:pt x="85073" y="256922"/>
                  </a:lnTo>
                  <a:cubicBezTo>
                    <a:pt x="62510" y="256922"/>
                    <a:pt x="40872" y="247959"/>
                    <a:pt x="24917" y="232004"/>
                  </a:cubicBezTo>
                  <a:cubicBezTo>
                    <a:pt x="8963" y="216050"/>
                    <a:pt x="0" y="194411"/>
                    <a:pt x="0" y="171849"/>
                  </a:cubicBezTo>
                  <a:lnTo>
                    <a:pt x="0" y="85073"/>
                  </a:lnTo>
                  <a:cubicBezTo>
                    <a:pt x="0" y="62510"/>
                    <a:pt x="8963" y="40872"/>
                    <a:pt x="24917" y="24917"/>
                  </a:cubicBezTo>
                  <a:cubicBezTo>
                    <a:pt x="40872" y="8963"/>
                    <a:pt x="62510" y="0"/>
                    <a:pt x="8507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58188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61279" y="9257175"/>
            <a:ext cx="695166" cy="695166"/>
          </a:xfrm>
          <a:custGeom>
            <a:avLst/>
            <a:gdLst/>
            <a:ahLst/>
            <a:cxnLst/>
            <a:rect r="r" b="b" t="t" l="l"/>
            <a:pathLst>
              <a:path h="695166" w="695166">
                <a:moveTo>
                  <a:pt x="0" y="0"/>
                </a:moveTo>
                <a:lnTo>
                  <a:pt x="695166" y="0"/>
                </a:lnTo>
                <a:lnTo>
                  <a:pt x="695166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4593" y="9604759"/>
            <a:ext cx="3377455" cy="333524"/>
          </a:xfrm>
          <a:custGeom>
            <a:avLst/>
            <a:gdLst/>
            <a:ahLst/>
            <a:cxnLst/>
            <a:rect r="r" b="b" t="t" l="l"/>
            <a:pathLst>
              <a:path h="333524" w="3377455">
                <a:moveTo>
                  <a:pt x="0" y="0"/>
                </a:moveTo>
                <a:lnTo>
                  <a:pt x="3377454" y="0"/>
                </a:lnTo>
                <a:lnTo>
                  <a:pt x="3377454" y="333523"/>
                </a:lnTo>
                <a:lnTo>
                  <a:pt x="0" y="333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6573" y="5507599"/>
            <a:ext cx="10113959" cy="3439022"/>
            <a:chOff x="0" y="0"/>
            <a:chExt cx="2078512" cy="7067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78512" cy="706751"/>
            </a:xfrm>
            <a:custGeom>
              <a:avLst/>
              <a:gdLst/>
              <a:ahLst/>
              <a:cxnLst/>
              <a:rect r="r" b="b" t="t" l="l"/>
              <a:pathLst>
                <a:path h="706751" w="2078512">
                  <a:moveTo>
                    <a:pt x="0" y="0"/>
                  </a:moveTo>
                  <a:lnTo>
                    <a:pt x="2078512" y="0"/>
                  </a:lnTo>
                  <a:lnTo>
                    <a:pt x="2078512" y="706751"/>
                  </a:lnTo>
                  <a:lnTo>
                    <a:pt x="0" y="706751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78512" cy="744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69119" y="1385301"/>
            <a:ext cx="7726144" cy="7561320"/>
            <a:chOff x="0" y="0"/>
            <a:chExt cx="845326" cy="8272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45326" cy="827292"/>
            </a:xfrm>
            <a:custGeom>
              <a:avLst/>
              <a:gdLst/>
              <a:ahLst/>
              <a:cxnLst/>
              <a:rect r="r" b="b" t="t" l="l"/>
              <a:pathLst>
                <a:path h="827292" w="845326">
                  <a:moveTo>
                    <a:pt x="0" y="0"/>
                  </a:moveTo>
                  <a:lnTo>
                    <a:pt x="845326" y="0"/>
                  </a:lnTo>
                  <a:lnTo>
                    <a:pt x="845326" y="827292"/>
                  </a:lnTo>
                  <a:lnTo>
                    <a:pt x="0" y="827292"/>
                  </a:lnTo>
                  <a:close/>
                </a:path>
              </a:pathLst>
            </a:custGeom>
            <a:blipFill>
              <a:blip r:embed="rId10"/>
              <a:stretch>
                <a:fillRect l="0" t="-12495" r="-13333" b="0"/>
              </a:stretch>
            </a:blipFill>
            <a:ln w="95250" cap="sq">
              <a:solidFill>
                <a:srgbClr val="DF5430"/>
              </a:solidFill>
              <a:prstDash val="solid"/>
              <a:miter/>
            </a:ln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924121" y="6227815"/>
            <a:ext cx="766196" cy="2172206"/>
          </a:xfrm>
          <a:custGeom>
            <a:avLst/>
            <a:gdLst/>
            <a:ahLst/>
            <a:cxnLst/>
            <a:rect r="r" b="b" t="t" l="l"/>
            <a:pathLst>
              <a:path h="2172206" w="766196">
                <a:moveTo>
                  <a:pt x="0" y="0"/>
                </a:moveTo>
                <a:lnTo>
                  <a:pt x="766196" y="0"/>
                </a:lnTo>
                <a:lnTo>
                  <a:pt x="766196" y="2172206"/>
                </a:lnTo>
                <a:lnTo>
                  <a:pt x="0" y="2172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94309" y="5930136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78629" y="8166851"/>
            <a:ext cx="8984327" cy="64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ACTIONABLE 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RECOMMENDATIONS FOR REPAIRS, AND MAINTENANCE.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594309" y="6904852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9"/>
                </a:lnTo>
                <a:lnTo>
                  <a:pt x="0" y="595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09997" y="7976461"/>
            <a:ext cx="684320" cy="595358"/>
          </a:xfrm>
          <a:custGeom>
            <a:avLst/>
            <a:gdLst/>
            <a:ahLst/>
            <a:cxnLst/>
            <a:rect r="r" b="b" t="t" l="l"/>
            <a:pathLst>
              <a:path h="595358" w="684320">
                <a:moveTo>
                  <a:pt x="0" y="0"/>
                </a:moveTo>
                <a:lnTo>
                  <a:pt x="684320" y="0"/>
                </a:lnTo>
                <a:lnTo>
                  <a:pt x="684320" y="595358"/>
                </a:lnTo>
                <a:lnTo>
                  <a:pt x="0" y="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168891" y="301837"/>
            <a:ext cx="5323604" cy="43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pc="130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HOME HEALTH REPORTS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7078" y="2061707"/>
            <a:ext cx="12446534" cy="3445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A COMPLETE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6215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HEALTH CHECK</a:t>
            </a: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</a:p>
          <a:p>
            <a:pPr algn="l">
              <a:lnSpc>
                <a:spcPts val="6650"/>
              </a:lnSpc>
            </a:pPr>
            <a:r>
              <a:rPr lang="en-US" sz="6215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FOR YOUR PROPERTY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03842" y="6107674"/>
            <a:ext cx="8984327" cy="32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OES BEYOND STANDARD INSPECTIONS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3842" y="7089002"/>
            <a:ext cx="8984327" cy="325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8"/>
              </a:lnSpc>
            </a:pP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ENE</a:t>
            </a:r>
            <a:r>
              <a:rPr lang="en-US" b="true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RGY, SAFETY, AND MAINTENANCE ANALYSIS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094367" y="9571495"/>
            <a:ext cx="678730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799" u="sng">
                <a:solidFill>
                  <a:srgbClr val="DD5431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5" tooltip="https://drive.google.com/file/d/1JinFGz2ZrdYn8gYZLy8vkNA7Tf0jWlzC/view"/>
              </a:rPr>
              <a:t>Sample Home Health Report</a:t>
            </a:r>
          </a:p>
        </p:txBody>
      </p:sp>
    </p:spTree>
  </p:cSld>
  <p:clrMapOvr>
    <a:masterClrMapping/>
  </p:clrMapOvr>
  <p:transition spd="slow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72415" y="4058153"/>
            <a:ext cx="6483964" cy="4481596"/>
            <a:chOff x="0" y="0"/>
            <a:chExt cx="1332514" cy="9210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32514" cy="921009"/>
            </a:xfrm>
            <a:custGeom>
              <a:avLst/>
              <a:gdLst/>
              <a:ahLst/>
              <a:cxnLst/>
              <a:rect r="r" b="b" t="t" l="l"/>
              <a:pathLst>
                <a:path h="921009" w="1332514">
                  <a:moveTo>
                    <a:pt x="0" y="0"/>
                  </a:moveTo>
                  <a:lnTo>
                    <a:pt x="1332514" y="0"/>
                  </a:lnTo>
                  <a:lnTo>
                    <a:pt x="1332514" y="921009"/>
                  </a:lnTo>
                  <a:lnTo>
                    <a:pt x="0" y="921009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32514" cy="959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905589" y="4326133"/>
            <a:ext cx="3921800" cy="3936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6"/>
              </a:lnSpc>
            </a:pPr>
            <a:r>
              <a:rPr lang="en-US" sz="22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Property </a:t>
            </a:r>
            <a:r>
              <a:rPr lang="en-US" sz="22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Address</a:t>
            </a:r>
          </a:p>
          <a:p>
            <a:pPr algn="l">
              <a:lnSpc>
                <a:spcPts val="2337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8769 Dyer Rd.</a:t>
            </a:r>
          </a:p>
          <a:p>
            <a:pPr algn="l">
              <a:lnSpc>
                <a:spcPts val="2337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Salinas, CA 93907</a:t>
            </a:r>
          </a:p>
          <a:p>
            <a:pPr algn="l">
              <a:lnSpc>
                <a:spcPts val="2337"/>
              </a:lnSpc>
            </a:pPr>
          </a:p>
          <a:p>
            <a:pPr algn="l">
              <a:lnSpc>
                <a:spcPts val="2706"/>
              </a:lnSpc>
            </a:pPr>
            <a:r>
              <a:rPr lang="en-US" sz="22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Client Name</a:t>
            </a:r>
          </a:p>
          <a:p>
            <a:pPr algn="l">
              <a:lnSpc>
                <a:spcPts val="2337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Bob Einstein</a:t>
            </a:r>
          </a:p>
          <a:p>
            <a:pPr algn="l">
              <a:lnSpc>
                <a:spcPts val="2337"/>
              </a:lnSpc>
            </a:pPr>
          </a:p>
          <a:p>
            <a:pPr algn="l">
              <a:lnSpc>
                <a:spcPts val="2706"/>
              </a:lnSpc>
            </a:pPr>
            <a:r>
              <a:rPr lang="en-US" sz="22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Client Contact Information</a:t>
            </a:r>
          </a:p>
          <a:p>
            <a:pPr algn="l">
              <a:lnSpc>
                <a:spcPts val="2337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Bob@gmail.com</a:t>
            </a:r>
          </a:p>
          <a:p>
            <a:pPr algn="l">
              <a:lnSpc>
                <a:spcPts val="2337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800-444-4444</a:t>
            </a:r>
          </a:p>
          <a:p>
            <a:pPr algn="l">
              <a:lnSpc>
                <a:spcPts val="2337"/>
              </a:lnSpc>
            </a:pPr>
          </a:p>
          <a:p>
            <a:pPr algn="l">
              <a:lnSpc>
                <a:spcPts val="2337"/>
              </a:lnSpc>
            </a:pPr>
            <a:r>
              <a:rPr lang="en-US" sz="190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Date of Inspection</a:t>
            </a:r>
          </a:p>
          <a:p>
            <a:pPr algn="l">
              <a:lnSpc>
                <a:spcPts val="1968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2025-08-23T00:00:00-07:00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1904059"/>
            <a:ext cx="12583199" cy="8382941"/>
          </a:xfrm>
          <a:custGeom>
            <a:avLst/>
            <a:gdLst/>
            <a:ahLst/>
            <a:cxnLst/>
            <a:rect r="r" b="b" t="t" l="l"/>
            <a:pathLst>
              <a:path h="8382941" w="12583199">
                <a:moveTo>
                  <a:pt x="0" y="0"/>
                </a:moveTo>
                <a:lnTo>
                  <a:pt x="12583199" y="0"/>
                </a:lnTo>
                <a:lnTo>
                  <a:pt x="12583199" y="8382941"/>
                </a:lnTo>
                <a:lnTo>
                  <a:pt x="0" y="8382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95250" cap="sq">
            <a:solidFill>
              <a:srgbClr val="DD5431"/>
            </a:solidFill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688327" y="542574"/>
            <a:ext cx="16911347" cy="738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6"/>
              </a:lnSpc>
            </a:pPr>
            <a:r>
              <a:rPr lang="en-US" sz="4912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HOME</a:t>
            </a:r>
            <a:r>
              <a:rPr lang="en-US" sz="4912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4912">
                <a:solidFill>
                  <a:srgbClr val="DD5431"/>
                </a:solidFill>
                <a:latin typeface="Horizon"/>
                <a:ea typeface="Horizon"/>
                <a:cs typeface="Horizon"/>
                <a:sym typeface="Horizon"/>
              </a:rPr>
              <a:t>HEALTH REPORT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370771" y="9478312"/>
            <a:ext cx="2613704" cy="31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333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www.4jcon.com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62828" y="1305276"/>
            <a:ext cx="7162343" cy="448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904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 SAMPLE REPORT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881098" y="5872858"/>
            <a:ext cx="21301431" cy="2850517"/>
            <a:chOff x="0" y="0"/>
            <a:chExt cx="1622203" cy="2170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22203" cy="217080"/>
            </a:xfrm>
            <a:custGeom>
              <a:avLst/>
              <a:gdLst/>
              <a:ahLst/>
              <a:cxnLst/>
              <a:rect r="r" b="b" t="t" l="l"/>
              <a:pathLst>
                <a:path h="217080" w="1622203">
                  <a:moveTo>
                    <a:pt x="203200" y="0"/>
                  </a:moveTo>
                  <a:lnTo>
                    <a:pt x="1622203" y="0"/>
                  </a:lnTo>
                  <a:lnTo>
                    <a:pt x="1419003" y="217080"/>
                  </a:lnTo>
                  <a:lnTo>
                    <a:pt x="0" y="2170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1419003" cy="2551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3371605" y="2747607"/>
            <a:ext cx="4228069" cy="1310545"/>
          </a:xfrm>
          <a:custGeom>
            <a:avLst/>
            <a:gdLst/>
            <a:ahLst/>
            <a:cxnLst/>
            <a:rect r="r" b="b" t="t" l="l"/>
            <a:pathLst>
              <a:path h="1310545" w="4228069">
                <a:moveTo>
                  <a:pt x="0" y="0"/>
                </a:moveTo>
                <a:lnTo>
                  <a:pt x="4228068" y="0"/>
                </a:lnTo>
                <a:lnTo>
                  <a:pt x="4228068" y="1310546"/>
                </a:lnTo>
                <a:lnTo>
                  <a:pt x="0" y="1310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7190" y="1931434"/>
            <a:ext cx="9992029" cy="7887027"/>
          </a:xfrm>
          <a:custGeom>
            <a:avLst/>
            <a:gdLst/>
            <a:ahLst/>
            <a:cxnLst/>
            <a:rect r="r" b="b" t="t" l="l"/>
            <a:pathLst>
              <a:path h="7887027" w="9992029">
                <a:moveTo>
                  <a:pt x="0" y="0"/>
                </a:moveTo>
                <a:lnTo>
                  <a:pt x="9992028" y="0"/>
                </a:lnTo>
                <a:lnTo>
                  <a:pt x="9992028" y="7887027"/>
                </a:lnTo>
                <a:lnTo>
                  <a:pt x="0" y="7887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95" t="-1771" r="-6560" b="-465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36622" y="718342"/>
            <a:ext cx="8395283" cy="975499"/>
            <a:chOff x="0" y="0"/>
            <a:chExt cx="11193710" cy="130066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1193710" cy="1300665"/>
              <a:chOff x="0" y="0"/>
              <a:chExt cx="2211103" cy="25692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211103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211103">
                    <a:moveTo>
                      <a:pt x="60864" y="0"/>
                    </a:moveTo>
                    <a:lnTo>
                      <a:pt x="2150240" y="0"/>
                    </a:lnTo>
                    <a:cubicBezTo>
                      <a:pt x="2166382" y="0"/>
                      <a:pt x="2181863" y="6412"/>
                      <a:pt x="2193277" y="17827"/>
                    </a:cubicBezTo>
                    <a:cubicBezTo>
                      <a:pt x="2204691" y="29241"/>
                      <a:pt x="2211103" y="44722"/>
                      <a:pt x="2211103" y="60864"/>
                    </a:cubicBezTo>
                    <a:lnTo>
                      <a:pt x="2211103" y="196058"/>
                    </a:lnTo>
                    <a:cubicBezTo>
                      <a:pt x="2211103" y="212200"/>
                      <a:pt x="2204691" y="227681"/>
                      <a:pt x="2193277" y="239095"/>
                    </a:cubicBezTo>
                    <a:cubicBezTo>
                      <a:pt x="2181863" y="250509"/>
                      <a:pt x="2166382" y="256922"/>
                      <a:pt x="2150240" y="256922"/>
                    </a:cubicBezTo>
                    <a:lnTo>
                      <a:pt x="60864" y="256922"/>
                    </a:lnTo>
                    <a:cubicBezTo>
                      <a:pt x="44722" y="256922"/>
                      <a:pt x="29241" y="250509"/>
                      <a:pt x="17827" y="239095"/>
                    </a:cubicBezTo>
                    <a:cubicBezTo>
                      <a:pt x="6412" y="227681"/>
                      <a:pt x="0" y="212200"/>
                      <a:pt x="0" y="196058"/>
                    </a:cubicBezTo>
                    <a:lnTo>
                      <a:pt x="0" y="60864"/>
                    </a:lnTo>
                    <a:cubicBezTo>
                      <a:pt x="0" y="44722"/>
                      <a:pt x="6412" y="29241"/>
                      <a:pt x="17827" y="17827"/>
                    </a:cubicBezTo>
                    <a:cubicBezTo>
                      <a:pt x="29241" y="6412"/>
                      <a:pt x="44722" y="0"/>
                      <a:pt x="60864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2211103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666173" y="367461"/>
              <a:ext cx="7861365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PROPERTY INFORMATION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16531" y="9032344"/>
            <a:ext cx="13970931" cy="2143581"/>
            <a:chOff x="0" y="0"/>
            <a:chExt cx="1063951" cy="1632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3951" cy="163244"/>
            </a:xfrm>
            <a:custGeom>
              <a:avLst/>
              <a:gdLst/>
              <a:ahLst/>
              <a:cxnLst/>
              <a:rect r="r" b="b" t="t" l="l"/>
              <a:pathLst>
                <a:path h="163244" w="1063951">
                  <a:moveTo>
                    <a:pt x="203200" y="0"/>
                  </a:moveTo>
                  <a:lnTo>
                    <a:pt x="1063951" y="0"/>
                  </a:lnTo>
                  <a:lnTo>
                    <a:pt x="860751" y="163244"/>
                  </a:lnTo>
                  <a:lnTo>
                    <a:pt x="0" y="16324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860751" cy="201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35946" y="4065960"/>
            <a:ext cx="8677674" cy="6131146"/>
            <a:chOff x="0" y="0"/>
            <a:chExt cx="1783342" cy="12600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83342" cy="1260007"/>
            </a:xfrm>
            <a:custGeom>
              <a:avLst/>
              <a:gdLst/>
              <a:ahLst/>
              <a:cxnLst/>
              <a:rect r="r" b="b" t="t" l="l"/>
              <a:pathLst>
                <a:path h="1260007" w="1783342">
                  <a:moveTo>
                    <a:pt x="0" y="0"/>
                  </a:moveTo>
                  <a:lnTo>
                    <a:pt x="1783342" y="0"/>
                  </a:lnTo>
                  <a:lnTo>
                    <a:pt x="1783342" y="1260007"/>
                  </a:lnTo>
                  <a:lnTo>
                    <a:pt x="0" y="1260007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783342" cy="12981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85897" y="3540110"/>
            <a:ext cx="7313618" cy="975499"/>
            <a:chOff x="0" y="0"/>
            <a:chExt cx="1926220" cy="2569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26220" cy="256922"/>
            </a:xfrm>
            <a:custGeom>
              <a:avLst/>
              <a:gdLst/>
              <a:ahLst/>
              <a:cxnLst/>
              <a:rect r="r" b="b" t="t" l="l"/>
              <a:pathLst>
                <a:path h="256922" w="1926220">
                  <a:moveTo>
                    <a:pt x="69865" y="0"/>
                  </a:moveTo>
                  <a:lnTo>
                    <a:pt x="1856355" y="0"/>
                  </a:lnTo>
                  <a:cubicBezTo>
                    <a:pt x="1874885" y="0"/>
                    <a:pt x="1892655" y="7361"/>
                    <a:pt x="1905757" y="20463"/>
                  </a:cubicBezTo>
                  <a:cubicBezTo>
                    <a:pt x="1918860" y="33565"/>
                    <a:pt x="1926220" y="51336"/>
                    <a:pt x="1926220" y="69865"/>
                  </a:cubicBezTo>
                  <a:lnTo>
                    <a:pt x="1926220" y="187056"/>
                  </a:lnTo>
                  <a:cubicBezTo>
                    <a:pt x="1926220" y="225642"/>
                    <a:pt x="1894941" y="256922"/>
                    <a:pt x="1856355" y="256922"/>
                  </a:cubicBezTo>
                  <a:lnTo>
                    <a:pt x="69865" y="256922"/>
                  </a:lnTo>
                  <a:cubicBezTo>
                    <a:pt x="31280" y="256922"/>
                    <a:pt x="0" y="225642"/>
                    <a:pt x="0" y="187056"/>
                  </a:cubicBezTo>
                  <a:lnTo>
                    <a:pt x="0" y="69865"/>
                  </a:lnTo>
                  <a:cubicBezTo>
                    <a:pt x="0" y="31280"/>
                    <a:pt x="31280" y="0"/>
                    <a:pt x="69865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26220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835527" y="3844281"/>
            <a:ext cx="5896024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EPORT LIMITATIONS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58013" y="4542630"/>
            <a:ext cx="8113050" cy="556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Inspection is visual and non-invasive; not technically exhaustive.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Hidden areas (walls, underground, behind furniture) not inspected.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Engineering, code compliance, and repair cost estimates excluded.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Environmental hazards (mold, asbestos, lead, radon, pests, pools, security, etc.) not covered unless noted.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Testing limited to normal homeowner controls (no dismantling, no pilot lights, no shut-off valves).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Report reflects conditions on day of inspection only; no warranty provided.</a:t>
            </a:r>
          </a:p>
          <a:p>
            <a:pPr algn="l" marL="475946" indent="-237973" lvl="1">
              <a:lnSpc>
                <a:spcPts val="2953"/>
              </a:lnSpc>
              <a:buFont typeface="Arial"/>
              <a:buChar char="•"/>
            </a:pPr>
            <a:r>
              <a:rPr lang="en-US" sz="22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Clients should consult specialists for further evaluation when issues or aging systems are identified.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0013880" y="822803"/>
            <a:ext cx="8677674" cy="2461642"/>
            <a:chOff x="0" y="0"/>
            <a:chExt cx="1783342" cy="5058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83342" cy="505890"/>
            </a:xfrm>
            <a:custGeom>
              <a:avLst/>
              <a:gdLst/>
              <a:ahLst/>
              <a:cxnLst/>
              <a:rect r="r" b="b" t="t" l="l"/>
              <a:pathLst>
                <a:path h="505890" w="1783342">
                  <a:moveTo>
                    <a:pt x="0" y="0"/>
                  </a:moveTo>
                  <a:lnTo>
                    <a:pt x="1783342" y="0"/>
                  </a:lnTo>
                  <a:lnTo>
                    <a:pt x="1783342" y="505890"/>
                  </a:lnTo>
                  <a:lnTo>
                    <a:pt x="0" y="505890"/>
                  </a:lnTo>
                  <a:close/>
                </a:path>
              </a:pathLst>
            </a:custGeom>
            <a:solidFill>
              <a:srgbClr val="706F6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783342" cy="543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666494" y="221920"/>
            <a:ext cx="8395283" cy="975499"/>
            <a:chOff x="0" y="0"/>
            <a:chExt cx="11193710" cy="1300665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1193710" cy="1300665"/>
              <a:chOff x="0" y="0"/>
              <a:chExt cx="2211103" cy="25692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211103" cy="256922"/>
              </a:xfrm>
              <a:custGeom>
                <a:avLst/>
                <a:gdLst/>
                <a:ahLst/>
                <a:cxnLst/>
                <a:rect r="r" b="b" t="t" l="l"/>
                <a:pathLst>
                  <a:path h="256922" w="2211103">
                    <a:moveTo>
                      <a:pt x="60864" y="0"/>
                    </a:moveTo>
                    <a:lnTo>
                      <a:pt x="2150240" y="0"/>
                    </a:lnTo>
                    <a:cubicBezTo>
                      <a:pt x="2166382" y="0"/>
                      <a:pt x="2181863" y="6412"/>
                      <a:pt x="2193277" y="17827"/>
                    </a:cubicBezTo>
                    <a:cubicBezTo>
                      <a:pt x="2204691" y="29241"/>
                      <a:pt x="2211103" y="44722"/>
                      <a:pt x="2211103" y="60864"/>
                    </a:cubicBezTo>
                    <a:lnTo>
                      <a:pt x="2211103" y="196058"/>
                    </a:lnTo>
                    <a:cubicBezTo>
                      <a:pt x="2211103" y="212200"/>
                      <a:pt x="2204691" y="227681"/>
                      <a:pt x="2193277" y="239095"/>
                    </a:cubicBezTo>
                    <a:cubicBezTo>
                      <a:pt x="2181863" y="250509"/>
                      <a:pt x="2166382" y="256922"/>
                      <a:pt x="2150240" y="256922"/>
                    </a:cubicBezTo>
                    <a:lnTo>
                      <a:pt x="60864" y="256922"/>
                    </a:lnTo>
                    <a:cubicBezTo>
                      <a:pt x="44722" y="256922"/>
                      <a:pt x="29241" y="250509"/>
                      <a:pt x="17827" y="239095"/>
                    </a:cubicBezTo>
                    <a:cubicBezTo>
                      <a:pt x="6412" y="227681"/>
                      <a:pt x="0" y="212200"/>
                      <a:pt x="0" y="196058"/>
                    </a:cubicBezTo>
                    <a:lnTo>
                      <a:pt x="0" y="60864"/>
                    </a:lnTo>
                    <a:cubicBezTo>
                      <a:pt x="0" y="44722"/>
                      <a:pt x="6412" y="29241"/>
                      <a:pt x="17827" y="17827"/>
                    </a:cubicBezTo>
                    <a:cubicBezTo>
                      <a:pt x="29241" y="6412"/>
                      <a:pt x="44722" y="0"/>
                      <a:pt x="60864" y="0"/>
                    </a:cubicBezTo>
                    <a:close/>
                  </a:path>
                </a:pathLst>
              </a:custGeom>
              <a:solidFill>
                <a:srgbClr val="DD5431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2211103" cy="29502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666173" y="367461"/>
              <a:ext cx="7861365" cy="603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24"/>
                </a:lnSpc>
              </a:pPr>
              <a:r>
                <a:rPr lang="en-US" b="true" sz="3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EXECUTIVE SUMMARY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0135946" y="1289534"/>
            <a:ext cx="8113050" cy="173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2304" indent="-281152" lvl="1">
              <a:lnSpc>
                <a:spcPts val="3489"/>
              </a:lnSpc>
              <a:buFont typeface="Arial"/>
              <a:buChar char="•"/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Foundation &amp; systems in good condition</a:t>
            </a:r>
          </a:p>
          <a:p>
            <a:pPr algn="l" marL="562304" indent="-281152" lvl="1">
              <a:lnSpc>
                <a:spcPts val="3489"/>
              </a:lnSpc>
              <a:buFont typeface="Arial"/>
              <a:buChar char="•"/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Roofing shingles = poor condition</a:t>
            </a:r>
          </a:p>
          <a:p>
            <a:pPr algn="l" marL="562304" indent="-281152" lvl="1">
              <a:lnSpc>
                <a:spcPts val="3489"/>
              </a:lnSpc>
              <a:buFont typeface="Arial"/>
              <a:buChar char="•"/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Plumbing drain lines need replacement</a:t>
            </a:r>
          </a:p>
          <a:p>
            <a:pPr algn="l" marL="562304" indent="-281152" lvl="1">
              <a:lnSpc>
                <a:spcPts val="3489"/>
              </a:lnSpc>
              <a:buFont typeface="Arial"/>
              <a:buChar char="•"/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Trees overgrown – maintenance needed</a:t>
            </a:r>
          </a:p>
        </p:txBody>
      </p:sp>
    </p:spTree>
  </p:cSld>
  <p:clrMapOvr>
    <a:masterClrMapping/>
  </p:clrMapOvr>
  <p:transition spd="slow">
    <p:cover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04213" y="720395"/>
            <a:ext cx="6762861" cy="975499"/>
            <a:chOff x="0" y="0"/>
            <a:chExt cx="1781165" cy="2569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81165" cy="256922"/>
            </a:xfrm>
            <a:custGeom>
              <a:avLst/>
              <a:gdLst/>
              <a:ahLst/>
              <a:cxnLst/>
              <a:rect r="r" b="b" t="t" l="l"/>
              <a:pathLst>
                <a:path h="256922" w="1781165">
                  <a:moveTo>
                    <a:pt x="75555" y="0"/>
                  </a:moveTo>
                  <a:lnTo>
                    <a:pt x="1705610" y="0"/>
                  </a:lnTo>
                  <a:cubicBezTo>
                    <a:pt x="1725649" y="0"/>
                    <a:pt x="1744866" y="7960"/>
                    <a:pt x="1759035" y="22129"/>
                  </a:cubicBezTo>
                  <a:cubicBezTo>
                    <a:pt x="1773205" y="36299"/>
                    <a:pt x="1781165" y="55516"/>
                    <a:pt x="1781165" y="75555"/>
                  </a:cubicBezTo>
                  <a:lnTo>
                    <a:pt x="1781165" y="181367"/>
                  </a:lnTo>
                  <a:cubicBezTo>
                    <a:pt x="1781165" y="201405"/>
                    <a:pt x="1773205" y="220623"/>
                    <a:pt x="1759035" y="234792"/>
                  </a:cubicBezTo>
                  <a:cubicBezTo>
                    <a:pt x="1744866" y="248961"/>
                    <a:pt x="1725649" y="256922"/>
                    <a:pt x="1705610" y="256922"/>
                  </a:cubicBezTo>
                  <a:lnTo>
                    <a:pt x="75555" y="256922"/>
                  </a:lnTo>
                  <a:cubicBezTo>
                    <a:pt x="55516" y="256922"/>
                    <a:pt x="36299" y="248961"/>
                    <a:pt x="22129" y="234792"/>
                  </a:cubicBezTo>
                  <a:cubicBezTo>
                    <a:pt x="7960" y="220623"/>
                    <a:pt x="0" y="201405"/>
                    <a:pt x="0" y="181367"/>
                  </a:cubicBezTo>
                  <a:lnTo>
                    <a:pt x="0" y="75555"/>
                  </a:lnTo>
                  <a:cubicBezTo>
                    <a:pt x="0" y="55516"/>
                    <a:pt x="7960" y="36299"/>
                    <a:pt x="22129" y="22129"/>
                  </a:cubicBezTo>
                  <a:cubicBezTo>
                    <a:pt x="36299" y="7960"/>
                    <a:pt x="55516" y="0"/>
                    <a:pt x="75555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81165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790113" y="1005516"/>
            <a:ext cx="4897892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LOT</a:t>
            </a: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ASSESSMENT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85738" y="4205753"/>
            <a:ext cx="11912242" cy="6440504"/>
            <a:chOff x="0" y="0"/>
            <a:chExt cx="2448076" cy="13235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8076" cy="1323583"/>
            </a:xfrm>
            <a:custGeom>
              <a:avLst/>
              <a:gdLst/>
              <a:ahLst/>
              <a:cxnLst/>
              <a:rect r="r" b="b" t="t" l="l"/>
              <a:pathLst>
                <a:path h="1323583" w="2448076">
                  <a:moveTo>
                    <a:pt x="0" y="0"/>
                  </a:moveTo>
                  <a:lnTo>
                    <a:pt x="2448076" y="0"/>
                  </a:lnTo>
                  <a:lnTo>
                    <a:pt x="2448076" y="1323583"/>
                  </a:lnTo>
                  <a:lnTo>
                    <a:pt x="0" y="1323583"/>
                  </a:lnTo>
                  <a:close/>
                </a:path>
              </a:pathLst>
            </a:custGeom>
            <a:solidFill>
              <a:srgbClr val="42424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448076" cy="13616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823317" y="1905444"/>
            <a:ext cx="8893117" cy="1666504"/>
            <a:chOff x="0" y="0"/>
            <a:chExt cx="11857489" cy="2222006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38100"/>
              <a:ext cx="10817400" cy="489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86"/>
                </a:lnSpc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ecks/Porches/Railings = good condition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603433"/>
              <a:ext cx="10817400" cy="489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86"/>
                </a:lnSpc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rading and Drainage = adequate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168766"/>
              <a:ext cx="11857489" cy="489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786"/>
                </a:lnSpc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getation = overgrown (requires trimming)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772199"/>
              <a:ext cx="11857489" cy="449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44"/>
                </a:lnSpc>
              </a:pP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Dr</a:t>
              </a:r>
              <a:r>
                <a:rPr lang="en-US" sz="260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iveways/Walkways/Patios = good condition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81906" y="161109"/>
            <a:ext cx="5894040" cy="4568275"/>
          </a:xfrm>
          <a:custGeom>
            <a:avLst/>
            <a:gdLst/>
            <a:ahLst/>
            <a:cxnLst/>
            <a:rect r="r" b="b" t="t" l="l"/>
            <a:pathLst>
              <a:path h="4568275" w="5894040">
                <a:moveTo>
                  <a:pt x="0" y="0"/>
                </a:moveTo>
                <a:lnTo>
                  <a:pt x="5894040" y="0"/>
                </a:lnTo>
                <a:lnTo>
                  <a:pt x="5894040" y="4568274"/>
                </a:lnTo>
                <a:lnTo>
                  <a:pt x="0" y="4568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272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71172" y="6441920"/>
            <a:ext cx="8113050" cy="70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Foundation = good condition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Floors = poor (not enough video games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95269" y="5186583"/>
            <a:ext cx="9380912" cy="975499"/>
            <a:chOff x="0" y="0"/>
            <a:chExt cx="2470693" cy="25692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70693" cy="256922"/>
            </a:xfrm>
            <a:custGeom>
              <a:avLst/>
              <a:gdLst/>
              <a:ahLst/>
              <a:cxnLst/>
              <a:rect r="r" b="b" t="t" l="l"/>
              <a:pathLst>
                <a:path h="256922" w="2470693">
                  <a:moveTo>
                    <a:pt x="54469" y="0"/>
                  </a:moveTo>
                  <a:lnTo>
                    <a:pt x="2416224" y="0"/>
                  </a:lnTo>
                  <a:cubicBezTo>
                    <a:pt x="2430670" y="0"/>
                    <a:pt x="2444525" y="5739"/>
                    <a:pt x="2454740" y="15954"/>
                  </a:cubicBezTo>
                  <a:cubicBezTo>
                    <a:pt x="2464954" y="26168"/>
                    <a:pt x="2470693" y="40023"/>
                    <a:pt x="2470693" y="54469"/>
                  </a:cubicBezTo>
                  <a:lnTo>
                    <a:pt x="2470693" y="202453"/>
                  </a:lnTo>
                  <a:cubicBezTo>
                    <a:pt x="2470693" y="232535"/>
                    <a:pt x="2446306" y="256922"/>
                    <a:pt x="2416224" y="256922"/>
                  </a:cubicBezTo>
                  <a:lnTo>
                    <a:pt x="54469" y="256922"/>
                  </a:lnTo>
                  <a:cubicBezTo>
                    <a:pt x="24386" y="256922"/>
                    <a:pt x="0" y="232535"/>
                    <a:pt x="0" y="202453"/>
                  </a:cubicBezTo>
                  <a:lnTo>
                    <a:pt x="0" y="54469"/>
                  </a:lnTo>
                  <a:cubicBezTo>
                    <a:pt x="0" y="40023"/>
                    <a:pt x="5739" y="26168"/>
                    <a:pt x="15954" y="15954"/>
                  </a:cubicBezTo>
                  <a:cubicBezTo>
                    <a:pt x="26168" y="5739"/>
                    <a:pt x="40023" y="0"/>
                    <a:pt x="54469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47069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49635" y="5481229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</a:t>
            </a: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STRUCTURAL COMPONENTS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2850" y="7505985"/>
            <a:ext cx="8113050" cy="70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Exterior Walls = good condition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Interior Walls = poor condition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200004" y="4504685"/>
            <a:ext cx="6938654" cy="3470645"/>
          </a:xfrm>
          <a:custGeom>
            <a:avLst/>
            <a:gdLst/>
            <a:ahLst/>
            <a:cxnLst/>
            <a:rect r="r" b="b" t="t" l="l"/>
            <a:pathLst>
              <a:path h="3470645" w="6938654">
                <a:moveTo>
                  <a:pt x="0" y="0"/>
                </a:moveTo>
                <a:lnTo>
                  <a:pt x="6938654" y="0"/>
                </a:lnTo>
                <a:lnTo>
                  <a:pt x="6938654" y="3470646"/>
                </a:lnTo>
                <a:lnTo>
                  <a:pt x="0" y="347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722" r="-2853" b="-3802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92850" y="8570050"/>
            <a:ext cx="8113050" cy="14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Ceilings =  good condition 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Crawlspace = good shape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Exterior Doors = good condition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Windows = good condition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970678" y="6858459"/>
            <a:ext cx="6629291" cy="3399966"/>
          </a:xfrm>
          <a:custGeom>
            <a:avLst/>
            <a:gdLst/>
            <a:ahLst/>
            <a:cxnLst/>
            <a:rect r="r" b="b" t="t" l="l"/>
            <a:pathLst>
              <a:path h="3399966" w="6629291">
                <a:moveTo>
                  <a:pt x="0" y="0"/>
                </a:moveTo>
                <a:lnTo>
                  <a:pt x="6629291" y="0"/>
                </a:lnTo>
                <a:lnTo>
                  <a:pt x="6629291" y="3399966"/>
                </a:lnTo>
                <a:lnTo>
                  <a:pt x="0" y="3399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4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05864" y="2259065"/>
            <a:ext cx="12141427" cy="5121395"/>
            <a:chOff x="0" y="0"/>
            <a:chExt cx="2495175" cy="10524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95175" cy="1052494"/>
            </a:xfrm>
            <a:custGeom>
              <a:avLst/>
              <a:gdLst/>
              <a:ahLst/>
              <a:cxnLst/>
              <a:rect r="r" b="b" t="t" l="l"/>
              <a:pathLst>
                <a:path h="1052494" w="2495175">
                  <a:moveTo>
                    <a:pt x="0" y="0"/>
                  </a:moveTo>
                  <a:lnTo>
                    <a:pt x="2495175" y="0"/>
                  </a:lnTo>
                  <a:lnTo>
                    <a:pt x="2495175" y="1052494"/>
                  </a:lnTo>
                  <a:lnTo>
                    <a:pt x="0" y="1052494"/>
                  </a:lnTo>
                  <a:close/>
                </a:path>
              </a:pathLst>
            </a:custGeom>
            <a:solidFill>
              <a:srgbClr val="25253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95175" cy="1090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406378" y="-1297004"/>
            <a:ext cx="11550378" cy="8341918"/>
            <a:chOff x="0" y="0"/>
            <a:chExt cx="2373709" cy="17143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73709" cy="1714341"/>
            </a:xfrm>
            <a:custGeom>
              <a:avLst/>
              <a:gdLst/>
              <a:ahLst/>
              <a:cxnLst/>
              <a:rect r="r" b="b" t="t" l="l"/>
              <a:pathLst>
                <a:path h="1714341" w="2373709">
                  <a:moveTo>
                    <a:pt x="0" y="0"/>
                  </a:moveTo>
                  <a:lnTo>
                    <a:pt x="2373709" y="0"/>
                  </a:lnTo>
                  <a:lnTo>
                    <a:pt x="2373709" y="1714341"/>
                  </a:lnTo>
                  <a:lnTo>
                    <a:pt x="0" y="1714341"/>
                  </a:lnTo>
                  <a:close/>
                </a:path>
              </a:pathLst>
            </a:custGeom>
            <a:solidFill>
              <a:srgbClr val="C7CDC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373709" cy="1752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802354" y="397757"/>
            <a:ext cx="5892079" cy="975499"/>
            <a:chOff x="0" y="0"/>
            <a:chExt cx="1551823" cy="2569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51823" cy="256922"/>
            </a:xfrm>
            <a:custGeom>
              <a:avLst/>
              <a:gdLst/>
              <a:ahLst/>
              <a:cxnLst/>
              <a:rect r="r" b="b" t="t" l="l"/>
              <a:pathLst>
                <a:path h="256922" w="1551823">
                  <a:moveTo>
                    <a:pt x="86721" y="0"/>
                  </a:moveTo>
                  <a:lnTo>
                    <a:pt x="1465102" y="0"/>
                  </a:lnTo>
                  <a:cubicBezTo>
                    <a:pt x="1488102" y="0"/>
                    <a:pt x="1510160" y="9137"/>
                    <a:pt x="1526423" y="25400"/>
                  </a:cubicBezTo>
                  <a:cubicBezTo>
                    <a:pt x="1542687" y="41663"/>
                    <a:pt x="1551823" y="63721"/>
                    <a:pt x="1551823" y="86721"/>
                  </a:cubicBezTo>
                  <a:lnTo>
                    <a:pt x="1551823" y="170201"/>
                  </a:lnTo>
                  <a:cubicBezTo>
                    <a:pt x="1551823" y="193200"/>
                    <a:pt x="1542687" y="215258"/>
                    <a:pt x="1526423" y="231522"/>
                  </a:cubicBezTo>
                  <a:cubicBezTo>
                    <a:pt x="1510160" y="247785"/>
                    <a:pt x="1488102" y="256922"/>
                    <a:pt x="1465102" y="256922"/>
                  </a:cubicBezTo>
                  <a:lnTo>
                    <a:pt x="86721" y="256922"/>
                  </a:lnTo>
                  <a:cubicBezTo>
                    <a:pt x="63721" y="256922"/>
                    <a:pt x="41663" y="247785"/>
                    <a:pt x="25400" y="231522"/>
                  </a:cubicBezTo>
                  <a:cubicBezTo>
                    <a:pt x="9137" y="215258"/>
                    <a:pt x="0" y="193200"/>
                    <a:pt x="0" y="170201"/>
                  </a:cubicBezTo>
                  <a:lnTo>
                    <a:pt x="0" y="86721"/>
                  </a:lnTo>
                  <a:cubicBezTo>
                    <a:pt x="0" y="63721"/>
                    <a:pt x="9137" y="41663"/>
                    <a:pt x="25400" y="25400"/>
                  </a:cubicBezTo>
                  <a:cubicBezTo>
                    <a:pt x="41663" y="9137"/>
                    <a:pt x="63721" y="0"/>
                    <a:pt x="86721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55182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3641" y="1572646"/>
            <a:ext cx="8719910" cy="3152612"/>
          </a:xfrm>
          <a:custGeom>
            <a:avLst/>
            <a:gdLst/>
            <a:ahLst/>
            <a:cxnLst/>
            <a:rect r="r" b="b" t="t" l="l"/>
            <a:pathLst>
              <a:path h="3152612" w="8719910">
                <a:moveTo>
                  <a:pt x="0" y="0"/>
                </a:moveTo>
                <a:lnTo>
                  <a:pt x="8719909" y="0"/>
                </a:lnTo>
                <a:lnTo>
                  <a:pt x="8719909" y="3152612"/>
                </a:lnTo>
                <a:lnTo>
                  <a:pt x="0" y="3152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5583" r="-2400" b="-9754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465876" y="1647490"/>
            <a:ext cx="5892079" cy="975499"/>
            <a:chOff x="0" y="0"/>
            <a:chExt cx="1551823" cy="2569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51823" cy="256922"/>
            </a:xfrm>
            <a:custGeom>
              <a:avLst/>
              <a:gdLst/>
              <a:ahLst/>
              <a:cxnLst/>
              <a:rect r="r" b="b" t="t" l="l"/>
              <a:pathLst>
                <a:path h="256922" w="1551823">
                  <a:moveTo>
                    <a:pt x="86721" y="0"/>
                  </a:moveTo>
                  <a:lnTo>
                    <a:pt x="1465102" y="0"/>
                  </a:lnTo>
                  <a:cubicBezTo>
                    <a:pt x="1488102" y="0"/>
                    <a:pt x="1510160" y="9137"/>
                    <a:pt x="1526423" y="25400"/>
                  </a:cubicBezTo>
                  <a:cubicBezTo>
                    <a:pt x="1542687" y="41663"/>
                    <a:pt x="1551823" y="63721"/>
                    <a:pt x="1551823" y="86721"/>
                  </a:cubicBezTo>
                  <a:lnTo>
                    <a:pt x="1551823" y="170201"/>
                  </a:lnTo>
                  <a:cubicBezTo>
                    <a:pt x="1551823" y="193200"/>
                    <a:pt x="1542687" y="215258"/>
                    <a:pt x="1526423" y="231522"/>
                  </a:cubicBezTo>
                  <a:cubicBezTo>
                    <a:pt x="1510160" y="247785"/>
                    <a:pt x="1488102" y="256922"/>
                    <a:pt x="1465102" y="256922"/>
                  </a:cubicBezTo>
                  <a:lnTo>
                    <a:pt x="86721" y="256922"/>
                  </a:lnTo>
                  <a:cubicBezTo>
                    <a:pt x="63721" y="256922"/>
                    <a:pt x="41663" y="247785"/>
                    <a:pt x="25400" y="231522"/>
                  </a:cubicBezTo>
                  <a:cubicBezTo>
                    <a:pt x="9137" y="215258"/>
                    <a:pt x="0" y="193200"/>
                    <a:pt x="0" y="170201"/>
                  </a:cubicBezTo>
                  <a:lnTo>
                    <a:pt x="0" y="86721"/>
                  </a:lnTo>
                  <a:cubicBezTo>
                    <a:pt x="0" y="63721"/>
                    <a:pt x="9137" y="41663"/>
                    <a:pt x="25400" y="25400"/>
                  </a:cubicBezTo>
                  <a:cubicBezTo>
                    <a:pt x="41663" y="9137"/>
                    <a:pt x="63721" y="0"/>
                    <a:pt x="86721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55182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9735049" y="2772522"/>
            <a:ext cx="8552951" cy="4302957"/>
          </a:xfrm>
          <a:custGeom>
            <a:avLst/>
            <a:gdLst/>
            <a:ahLst/>
            <a:cxnLst/>
            <a:rect r="r" b="b" t="t" l="l"/>
            <a:pathLst>
              <a:path h="4302957" w="8552951">
                <a:moveTo>
                  <a:pt x="0" y="0"/>
                </a:moveTo>
                <a:lnTo>
                  <a:pt x="8552951" y="0"/>
                </a:lnTo>
                <a:lnTo>
                  <a:pt x="8552951" y="4302957"/>
                </a:lnTo>
                <a:lnTo>
                  <a:pt x="0" y="4302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614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0083" y="4972908"/>
            <a:ext cx="8113050" cy="176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Roofing </a:t>
            </a: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Shingle = poor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Gutters/Downspouts = good condition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Flashing = good condition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Skylights/Chimneys/Roof Penetrations = good condition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3309" y="711453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ROOFING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46125" y="1932611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PLUMBING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12027" y="7599535"/>
            <a:ext cx="8321820" cy="2176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4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Drain/Waste/Vent Lines = poor condition (replacement needed)</a:t>
            </a:r>
          </a:p>
          <a:p>
            <a:pPr algn="l">
              <a:lnSpc>
                <a:spcPts val="2864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Fixtures and Faucets = good condition</a:t>
            </a:r>
          </a:p>
          <a:p>
            <a:pPr algn="l">
              <a:lnSpc>
                <a:spcPts val="2864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Water Heater = good (suggested upgrade: tankless electric)</a:t>
            </a:r>
          </a:p>
          <a:p>
            <a:pPr algn="l">
              <a:lnSpc>
                <a:spcPts val="2864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Pump/Sump Systems = good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880769" y="7888150"/>
            <a:ext cx="5892079" cy="975499"/>
            <a:chOff x="0" y="0"/>
            <a:chExt cx="1551823" cy="25692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51823" cy="256922"/>
            </a:xfrm>
            <a:custGeom>
              <a:avLst/>
              <a:gdLst/>
              <a:ahLst/>
              <a:cxnLst/>
              <a:rect r="r" b="b" t="t" l="l"/>
              <a:pathLst>
                <a:path h="256922" w="1551823">
                  <a:moveTo>
                    <a:pt x="86721" y="0"/>
                  </a:moveTo>
                  <a:lnTo>
                    <a:pt x="1465102" y="0"/>
                  </a:lnTo>
                  <a:cubicBezTo>
                    <a:pt x="1488102" y="0"/>
                    <a:pt x="1510160" y="9137"/>
                    <a:pt x="1526423" y="25400"/>
                  </a:cubicBezTo>
                  <a:cubicBezTo>
                    <a:pt x="1542687" y="41663"/>
                    <a:pt x="1551823" y="63721"/>
                    <a:pt x="1551823" y="86721"/>
                  </a:cubicBezTo>
                  <a:lnTo>
                    <a:pt x="1551823" y="170201"/>
                  </a:lnTo>
                  <a:cubicBezTo>
                    <a:pt x="1551823" y="193200"/>
                    <a:pt x="1542687" y="215258"/>
                    <a:pt x="1526423" y="231522"/>
                  </a:cubicBezTo>
                  <a:cubicBezTo>
                    <a:pt x="1510160" y="247785"/>
                    <a:pt x="1488102" y="256922"/>
                    <a:pt x="1465102" y="256922"/>
                  </a:cubicBezTo>
                  <a:lnTo>
                    <a:pt x="86721" y="256922"/>
                  </a:lnTo>
                  <a:cubicBezTo>
                    <a:pt x="63721" y="256922"/>
                    <a:pt x="41663" y="247785"/>
                    <a:pt x="25400" y="231522"/>
                  </a:cubicBezTo>
                  <a:cubicBezTo>
                    <a:pt x="9137" y="215258"/>
                    <a:pt x="0" y="193200"/>
                    <a:pt x="0" y="170201"/>
                  </a:cubicBezTo>
                  <a:lnTo>
                    <a:pt x="0" y="86721"/>
                  </a:lnTo>
                  <a:cubicBezTo>
                    <a:pt x="0" y="63721"/>
                    <a:pt x="9137" y="41663"/>
                    <a:pt x="25400" y="25400"/>
                  </a:cubicBezTo>
                  <a:cubicBezTo>
                    <a:pt x="41663" y="9137"/>
                    <a:pt x="63721" y="0"/>
                    <a:pt x="86721" y="0"/>
                  </a:cubicBezTo>
                  <a:close/>
                </a:path>
              </a:pathLst>
            </a:custGeom>
            <a:solidFill>
              <a:srgbClr val="DD5431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551823" cy="2950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69100" y="9063674"/>
            <a:ext cx="8113050" cy="10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</a:t>
            </a: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amperage: 220</a:t>
            </a:r>
          </a:p>
          <a:p>
            <a:pPr algn="l">
              <a:lnSpc>
                <a:spcPts val="2786"/>
              </a:lnSpc>
            </a:pPr>
            <a:r>
              <a:rPr lang="en-US" sz="26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Fixtures, Switches and Receptacles = good</a:t>
            </a:r>
          </a:p>
          <a:p>
            <a:pPr algn="l">
              <a:lnSpc>
                <a:spcPts val="2786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2089484" y="8173271"/>
            <a:ext cx="6807549" cy="44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b="true"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ELECTRICAL</a:t>
            </a:r>
          </a:p>
        </p:txBody>
      </p:sp>
    </p:spTree>
  </p:cSld>
  <p:clrMapOvr>
    <a:masterClrMapping/>
  </p:clrMapOvr>
  <p:transition spd="slow">
    <p:cover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DAGzdb17LTc</dc:identifier>
  <dcterms:modified xsi:type="dcterms:W3CDTF">2011-08-01T06:04:30Z</dcterms:modified>
  <cp:revision>1</cp:revision>
  <dc:title>Copy of 4J Const</dc:title>
</cp:coreProperties>
</file>